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28" autoAdjust="0"/>
    <p:restoredTop sz="84751" autoAdjust="0"/>
  </p:normalViewPr>
  <p:slideViewPr>
    <p:cSldViewPr>
      <p:cViewPr varScale="1">
        <p:scale>
          <a:sx n="47" d="100"/>
          <a:sy n="47" d="100"/>
        </p:scale>
        <p:origin x="-82" y="-259"/>
      </p:cViewPr>
      <p:guideLst>
        <p:guide orient="horz" pos="2160"/>
        <p:guide pos="2880"/>
      </p:guideLst>
    </p:cSldViewPr>
  </p:slideViewPr>
  <p:outlineViewPr>
    <p:cViewPr>
      <p:scale>
        <a:sx n="33" d="100"/>
        <a:sy n="33" d="100"/>
      </p:scale>
      <p:origin x="0" y="50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6C279-9335-494C-8D3F-FA0CEA6FA228}" type="datetimeFigureOut">
              <a:rPr lang="en-US" smtClean="0"/>
              <a:pPr/>
              <a:t>5/3/2012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73552E-FA49-4F97-8C47-0338E466ED2E}" type="slidenum">
              <a:rPr lang="en-US" smtClean="0"/>
              <a:pPr/>
              <a:t>‹#›</a:t>
            </a:fld>
            <a:endParaRPr lang="en-US"/>
          </a:p>
        </p:txBody>
      </p:sp>
    </p:spTree>
    <p:extLst>
      <p:ext uri="{BB962C8B-B14F-4D97-AF65-F5344CB8AC3E}">
        <p14:creationId xmlns:p14="http://schemas.microsoft.com/office/powerpoint/2010/main" val="17508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80C2A2-27B3-41E6-AB89-E130BBB89E2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 is the</a:t>
            </a:r>
            <a:r>
              <a:rPr lang="en-US" baseline="0" smtClean="0"/>
              <a:t> website for the Forum – hopefully you’ve all seen this before. The page has just been updated to include the Toolkit. The page is part of FindYouthInfo.gov, so it’s connected to lots of other helpful announcements and information on youth violence and other related topics, like transition age youth, youth employment, mentoring, etc.</a:t>
            </a:r>
            <a:endParaRPr lang="en-US"/>
          </a:p>
        </p:txBody>
      </p:sp>
      <p:sp>
        <p:nvSpPr>
          <p:cNvPr id="4" name="Slide Number Placeholder 3"/>
          <p:cNvSpPr>
            <a:spLocks noGrp="1"/>
          </p:cNvSpPr>
          <p:nvPr>
            <p:ph type="sldNum" sz="quarter" idx="10"/>
          </p:nvPr>
        </p:nvSpPr>
        <p:spPr/>
        <p:txBody>
          <a:bodyPr/>
          <a:lstStyle/>
          <a:p>
            <a:fld id="{0B92620E-460A-4877-9F69-DC6EDA06963F}"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 have recently updated the site to offer a search</a:t>
            </a:r>
            <a:r>
              <a:rPr lang="en-US" baseline="0" smtClean="0"/>
              <a:t> of open grant solicitations. If you click on the “Funding Information Center” tab, you’ll go right to this screen. </a:t>
            </a:r>
            <a:r>
              <a:rPr lang="en-US" smtClean="0"/>
              <a:t>We</a:t>
            </a:r>
            <a:r>
              <a:rPr lang="en-US" baseline="0" smtClean="0"/>
              <a:t> think you’ll be really excited about this update. If you’ve been to grants.gov. you know that typing “youth” into the search box leads to a LOT of results, many of which are not relevant. The Funding Information Center page on FindYouthInfo.gov has a lot of resources to help you strengthen your grant applications, but now we’ve brought the relevant open solicitations right to you! You can use this custom search tool to search Grants.gov for youth-relevant grants. </a:t>
            </a:r>
            <a:endParaRPr lang="en-US"/>
          </a:p>
        </p:txBody>
      </p:sp>
      <p:sp>
        <p:nvSpPr>
          <p:cNvPr id="4" name="Slide Number Placeholder 3"/>
          <p:cNvSpPr>
            <a:spLocks noGrp="1"/>
          </p:cNvSpPr>
          <p:nvPr>
            <p:ph type="sldNum" sz="quarter" idx="10"/>
          </p:nvPr>
        </p:nvSpPr>
        <p:spPr/>
        <p:txBody>
          <a:bodyPr/>
          <a:lstStyle/>
          <a:p>
            <a:pPr>
              <a:defRPr/>
            </a:pPr>
            <a:fld id="{7EFA0A65-A345-4B5E-ABCA-BA85C734606A}" type="slidenum">
              <a:rPr lang="en-US" smtClean="0"/>
              <a:pPr>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5/3/2012 8:58 AM</a:t>
            </a:fld>
            <a:endParaRPr lang="en-US">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p>
          <a:p>
            <a:endParaRPr lang="en-US" sz="500">
              <a:solidFill>
                <a:prstClr val="black"/>
              </a:solidFill>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5/3/2012 8:58 AM</a:t>
            </a:fld>
            <a:endParaRPr lang="en-US">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p>
          <a:p>
            <a:endParaRPr lang="en-US" sz="500">
              <a:solidFill>
                <a:prstClr val="black"/>
              </a:solidFill>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5/3/2012 8:58 AM</a:t>
            </a:fld>
            <a:endParaRPr lang="en-US">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p>
          <a:p>
            <a:endParaRPr lang="en-US" sz="500">
              <a:solidFill>
                <a:prstClr val="black"/>
              </a:solidFill>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80C2A2-27B3-41E6-AB89-E130BBB89E27}"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80C2A2-27B3-41E6-AB89-E130BBB89E27}"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144588" y="684213"/>
            <a:ext cx="4572000" cy="3430587"/>
          </a:xfrm>
          <a:ln/>
        </p:spPr>
      </p:sp>
      <p:sp>
        <p:nvSpPr>
          <p:cNvPr id="10243" name="Notes Placeholder 2"/>
          <p:cNvSpPr>
            <a:spLocks noGrp="1"/>
          </p:cNvSpPr>
          <p:nvPr>
            <p:ph type="body" idx="1"/>
          </p:nvPr>
        </p:nvSpPr>
        <p:spPr>
          <a:xfrm>
            <a:off x="916912" y="4342142"/>
            <a:ext cx="5024176" cy="4117005"/>
          </a:xfrm>
          <a:noFill/>
          <a:ln/>
        </p:spPr>
        <p:txBody>
          <a:bodyPr lIns="92568" tIns="46286" rIns="92568" bIns="46286"/>
          <a:lstStyle/>
          <a:p>
            <a:pPr defTabSz="919782">
              <a:spcBef>
                <a:spcPct val="0"/>
              </a:spcBef>
            </a:pPr>
            <a:r>
              <a:rPr lang="en-US" smtClean="0">
                <a:latin typeface="Arial" pitchFamily="34" charset="0"/>
                <a:ea typeface="ＭＳ Ｐゴシック"/>
              </a:rPr>
              <a:t>We’re on the right…partners on the left…both pushing into the middle to engage and collaborate on projects (through ideas and dollars) to increase output and impact and create change and scale for shared goals and missions.</a:t>
            </a:r>
          </a:p>
        </p:txBody>
      </p:sp>
      <p:sp>
        <p:nvSpPr>
          <p:cNvPr id="10244" name="Slide Number Placeholder 3"/>
          <p:cNvSpPr txBox="1">
            <a:spLocks noGrp="1"/>
          </p:cNvSpPr>
          <p:nvPr/>
        </p:nvSpPr>
        <p:spPr bwMode="auto">
          <a:xfrm>
            <a:off x="3887456" y="8687430"/>
            <a:ext cx="2970544" cy="456570"/>
          </a:xfrm>
          <a:prstGeom prst="rect">
            <a:avLst/>
          </a:prstGeom>
          <a:noFill/>
          <a:ln w="9525">
            <a:noFill/>
            <a:miter lim="800000"/>
            <a:headEnd/>
            <a:tailEnd/>
          </a:ln>
        </p:spPr>
        <p:txBody>
          <a:bodyPr lIns="92568" tIns="46286" rIns="92568" bIns="46286" anchor="b"/>
          <a:lstStyle/>
          <a:p>
            <a:pPr algn="r" defTabSz="921354" eaLnBrk="0" hangingPunct="0"/>
            <a:fld id="{DD93F45E-E6CB-4D2C-9386-DD3D8A2551D6}" type="slidenum">
              <a:rPr lang="en-US" sz="1200">
                <a:solidFill>
                  <a:srgbClr val="000000"/>
                </a:solidFill>
                <a:latin typeface="Times" pitchFamily="18" charset="0"/>
              </a:rPr>
              <a:pPr algn="r" defTabSz="921354" eaLnBrk="0" hangingPunct="0"/>
              <a:t>8</a:t>
            </a:fld>
            <a:endParaRPr lang="en-US" sz="1200">
              <a:solidFill>
                <a:srgbClr val="000000"/>
              </a:solidFill>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normAutofit fontScale="85000" lnSpcReduction="20000"/>
          </a:bodyPr>
          <a:lstStyle/>
          <a:p>
            <a:r>
              <a:rPr lang="en-US" b="1" smtClean="0"/>
              <a:t>Michigan’s Office of the Foundation Liaison</a:t>
            </a:r>
          </a:p>
          <a:p>
            <a:r>
              <a:rPr lang="en-US" smtClean="0"/>
              <a:t>The OFL is funded by 13 foundations and supported by the state government.</a:t>
            </a:r>
          </a:p>
          <a:p>
            <a:endParaRPr lang="en-US" b="1" smtClean="0"/>
          </a:p>
          <a:p>
            <a:r>
              <a:rPr lang="en-US" smtClean="0"/>
              <a:t>OFL's Objectives:</a:t>
            </a:r>
          </a:p>
          <a:p>
            <a:r>
              <a:rPr lang="en-US" smtClean="0"/>
              <a:t>1. Educate state officials about foundations</a:t>
            </a:r>
          </a:p>
          <a:p>
            <a:r>
              <a:rPr lang="en-US" smtClean="0"/>
              <a:t>2. Forge relationships and support the development of partnerships between the state and foundations</a:t>
            </a:r>
          </a:p>
          <a:p>
            <a:r>
              <a:rPr lang="en-US" smtClean="0"/>
              <a:t>3. Attract new national grant dollars to Michigan</a:t>
            </a:r>
          </a:p>
          <a:p>
            <a:r>
              <a:rPr lang="en-US" smtClean="0"/>
              <a:t>4. Respond to opportunities for new local and regional public/private partnerships to serve people and the implementation of government programs</a:t>
            </a:r>
          </a:p>
          <a:p>
            <a:endParaRPr lang="en-US" smtClean="0">
              <a:latin typeface="Arial" pitchFamily="34" charset="0"/>
              <a:ea typeface="ＭＳ Ｐゴシック"/>
            </a:endParaRPr>
          </a:p>
          <a:p>
            <a:r>
              <a:rPr lang="en-US" smtClean="0"/>
              <a:t>Since its inception, the OFL has brokered over </a:t>
            </a:r>
            <a:r>
              <a:rPr lang="en-US" b="1" smtClean="0"/>
              <a:t>$100 million in foundation investment</a:t>
            </a:r>
            <a:r>
              <a:rPr lang="en-US" smtClean="0"/>
              <a:t> in initiatives designed to help increase Michigan's economic competitiveness through reforms in:</a:t>
            </a:r>
          </a:p>
          <a:p>
            <a:pPr>
              <a:buFont typeface="Arial" pitchFamily="34" charset="0"/>
              <a:buChar char="•"/>
            </a:pPr>
            <a:r>
              <a:rPr lang="en-US" smtClean="0"/>
              <a:t> K-16 Education</a:t>
            </a:r>
          </a:p>
          <a:p>
            <a:pPr>
              <a:buFont typeface="Arial" pitchFamily="34" charset="0"/>
              <a:buChar char="•"/>
            </a:pPr>
            <a:r>
              <a:rPr lang="en-US" smtClean="0"/>
              <a:t> Economic Development, including Workforce Development</a:t>
            </a:r>
          </a:p>
          <a:p>
            <a:pPr>
              <a:buFont typeface="Arial" pitchFamily="34" charset="0"/>
              <a:buChar char="•"/>
            </a:pPr>
            <a:r>
              <a:rPr lang="en-US" smtClean="0"/>
              <a:t> Health</a:t>
            </a:r>
          </a:p>
          <a:p>
            <a:pPr>
              <a:buFont typeface="Arial" pitchFamily="34" charset="0"/>
              <a:buChar char="•"/>
            </a:pPr>
            <a:r>
              <a:rPr lang="en-US" smtClean="0"/>
              <a:t> Early Childhood</a:t>
            </a:r>
          </a:p>
          <a:p>
            <a:pPr>
              <a:buFont typeface="Arial" pitchFamily="34" charset="0"/>
              <a:buChar char="•"/>
            </a:pPr>
            <a:r>
              <a:rPr lang="en-US" smtClean="0"/>
              <a:t> Land Use</a:t>
            </a:r>
          </a:p>
          <a:p>
            <a:pPr>
              <a:buFont typeface="Arial" pitchFamily="34" charset="0"/>
              <a:buChar char="•"/>
            </a:pPr>
            <a:endParaRPr lang="en-US" smtClean="0"/>
          </a:p>
          <a:p>
            <a:pPr>
              <a:buFont typeface="Arial" pitchFamily="34" charset="0"/>
              <a:buNone/>
            </a:pPr>
            <a:r>
              <a:rPr lang="en-US" b="1" smtClean="0"/>
              <a:t>Philanthropic Liaison to the City of Newark</a:t>
            </a:r>
          </a:p>
          <a:p>
            <a:pPr>
              <a:buFont typeface="Arial" pitchFamily="34" charset="0"/>
              <a:buNone/>
            </a:pPr>
            <a:r>
              <a:rPr lang="en-US" smtClean="0"/>
              <a:t>In just over a year, the philanthropic liaison has brokered </a:t>
            </a:r>
            <a:r>
              <a:rPr lang="en-US" b="1" smtClean="0"/>
              <a:t>foundation gifts of $7.9 million </a:t>
            </a:r>
            <a:r>
              <a:rPr lang="en-US" smtClean="0"/>
              <a:t>to advance Newark </a:t>
            </a:r>
          </a:p>
          <a:p>
            <a:pPr>
              <a:buFont typeface="Arial" pitchFamily="34" charset="0"/>
              <a:buNone/>
            </a:pPr>
            <a:r>
              <a:rPr lang="en-US" smtClean="0"/>
              <a:t>initiatives. The liaison used these funds to match and secure an </a:t>
            </a:r>
            <a:r>
              <a:rPr lang="en-US" b="1" smtClean="0"/>
              <a:t>additional $5.2 million in public funding</a:t>
            </a:r>
            <a:r>
              <a:rPr lang="en-US" smtClean="0"/>
              <a:t>, for total</a:t>
            </a:r>
          </a:p>
          <a:p>
            <a:pPr>
              <a:buFont typeface="Arial" pitchFamily="34" charset="0"/>
              <a:buNone/>
            </a:pPr>
            <a:r>
              <a:rPr lang="en-US" smtClean="0"/>
              <a:t>support of $13.1 million. More leveraging power was realized through $13.5 million in Newark-focused State</a:t>
            </a:r>
          </a:p>
          <a:p>
            <a:pPr>
              <a:buFont typeface="Arial" pitchFamily="34" charset="0"/>
              <a:buNone/>
            </a:pPr>
            <a:r>
              <a:rPr lang="en-US" smtClean="0"/>
              <a:t>resources from multiple agencies that had never before been identified, catalogued, and combined, </a:t>
            </a:r>
            <a:r>
              <a:rPr lang="en-US" b="1" smtClean="0"/>
              <a:t>helping secure</a:t>
            </a:r>
          </a:p>
          <a:p>
            <a:pPr>
              <a:buFont typeface="Arial" pitchFamily="34" charset="0"/>
              <a:buNone/>
            </a:pPr>
            <a:r>
              <a:rPr lang="en-US" b="1" smtClean="0"/>
              <a:t>national funding</a:t>
            </a:r>
            <a:r>
              <a:rPr lang="en-US" smtClean="0"/>
              <a:t>. To date, the liaison has leveraged $26.6 million in private and public dollars in support of </a:t>
            </a:r>
          </a:p>
          <a:p>
            <a:pPr>
              <a:buFont typeface="Arial" pitchFamily="34" charset="0"/>
              <a:buNone/>
            </a:pPr>
            <a:r>
              <a:rPr lang="en-US" smtClean="0"/>
              <a:t>programs for prisoner reentry, greening and sustainability, child and family well-being, and economic development. </a:t>
            </a:r>
          </a:p>
          <a:p>
            <a:pPr>
              <a:buFont typeface="Arial" pitchFamily="34" charset="0"/>
              <a:buNone/>
            </a:pPr>
            <a:endParaRPr lang="en-US" smtClean="0"/>
          </a:p>
          <a:p>
            <a:endParaRPr lang="en-US" smtClean="0">
              <a:latin typeface="Arial" pitchFamily="34" charset="0"/>
              <a:ea typeface="ＭＳ Ｐゴシック"/>
            </a:endParaRPr>
          </a:p>
        </p:txBody>
      </p:sp>
      <p:sp>
        <p:nvSpPr>
          <p:cNvPr id="7172" name="Slide Number Placeholder 3"/>
          <p:cNvSpPr>
            <a:spLocks noGrp="1"/>
          </p:cNvSpPr>
          <p:nvPr>
            <p:ph type="sldNum" sz="quarter" idx="5"/>
          </p:nvPr>
        </p:nvSpPr>
        <p:spPr>
          <a:noFill/>
        </p:spPr>
        <p:txBody>
          <a:bodyPr/>
          <a:lstStyle/>
          <a:p>
            <a:fld id="{0B4E0EF7-004E-4BEB-8633-D43B4E7D54A0}" type="slidenum">
              <a:rPr lang="en-US" smtClean="0">
                <a:solidFill>
                  <a:prstClr val="black"/>
                </a:solidFill>
                <a:latin typeface="Arial" pitchFamily="34" charset="0"/>
                <a:ea typeface="ＭＳ Ｐゴシック"/>
                <a:cs typeface="ＭＳ Ｐゴシック"/>
              </a:rPr>
              <a:pPr/>
              <a:t>9</a:t>
            </a:fld>
            <a:endParaRPr lang="en-US" smtClean="0">
              <a:solidFill>
                <a:prstClr val="black"/>
              </a:solidFill>
              <a:latin typeface="Arial" pitchFamily="34"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9642" indent="-339642" defTabSz="905713" fontAlgn="base">
              <a:spcBef>
                <a:spcPct val="20000"/>
              </a:spcBef>
              <a:spcAft>
                <a:spcPct val="0"/>
              </a:spcAft>
              <a:buClr>
                <a:srgbClr val="336699"/>
              </a:buClr>
              <a:defRPr/>
            </a:pPr>
            <a:r>
              <a:rPr lang="en-US" b="1" kern="0" smtClean="0">
                <a:solidFill>
                  <a:schemeClr val="bg1"/>
                </a:solidFill>
              </a:rPr>
              <a:t>Choice Neighborhoods</a:t>
            </a:r>
          </a:p>
          <a:p>
            <a:pPr marL="339642" indent="-339642" defTabSz="905713" fontAlgn="base">
              <a:spcBef>
                <a:spcPct val="20000"/>
              </a:spcBef>
              <a:spcAft>
                <a:spcPct val="0"/>
              </a:spcAft>
              <a:buClr>
                <a:srgbClr val="336699"/>
              </a:buClr>
              <a:buFont typeface="Arial" pitchFamily="34" charset="0"/>
              <a:buChar char="•"/>
              <a:defRPr/>
            </a:pPr>
            <a:r>
              <a:rPr lang="en-US" i="1" kern="0" smtClean="0">
                <a:solidFill>
                  <a:schemeClr val="bg1"/>
                </a:solidFill>
              </a:rPr>
              <a:t>Implementation</a:t>
            </a:r>
            <a:r>
              <a:rPr lang="en-US" kern="0" smtClean="0">
                <a:solidFill>
                  <a:schemeClr val="bg1"/>
                </a:solidFill>
              </a:rPr>
              <a:t>: Boston, San Francisco, Chicago, Seattle, New Orleans</a:t>
            </a:r>
          </a:p>
          <a:p>
            <a:pPr marL="339642" indent="-339642" defTabSz="905713" fontAlgn="base">
              <a:spcBef>
                <a:spcPct val="20000"/>
              </a:spcBef>
              <a:spcAft>
                <a:spcPct val="0"/>
              </a:spcAft>
              <a:buClr>
                <a:srgbClr val="336699"/>
              </a:buClr>
              <a:buFont typeface="Arial" pitchFamily="34" charset="0"/>
              <a:buChar char="•"/>
              <a:defRPr/>
            </a:pPr>
            <a:r>
              <a:rPr lang="en-US" i="1" kern="0" smtClean="0">
                <a:solidFill>
                  <a:schemeClr val="bg1"/>
                </a:solidFill>
              </a:rPr>
              <a:t>Planning</a:t>
            </a:r>
            <a:r>
              <a:rPr lang="en-US" kern="0" smtClean="0">
                <a:solidFill>
                  <a:schemeClr val="bg1"/>
                </a:solidFill>
              </a:rPr>
              <a:t>: Over 30 more</a:t>
            </a:r>
            <a:endParaRPr lang="en-US" b="1" kern="0" smtClean="0">
              <a:solidFill>
                <a:schemeClr val="bg1"/>
              </a:solidFill>
            </a:endParaRPr>
          </a:p>
          <a:p>
            <a:pPr marL="339642" indent="-339642" defTabSz="905713" fontAlgn="base">
              <a:spcBef>
                <a:spcPct val="20000"/>
              </a:spcBef>
              <a:spcAft>
                <a:spcPct val="0"/>
              </a:spcAft>
              <a:buClr>
                <a:srgbClr val="336699"/>
              </a:buClr>
              <a:defRPr/>
            </a:pPr>
            <a:endParaRPr lang="en-US" b="1" kern="0" smtClean="0">
              <a:solidFill>
                <a:schemeClr val="bg1"/>
              </a:solidFill>
            </a:endParaRPr>
          </a:p>
          <a:p>
            <a:pPr marL="339642" indent="-339642" defTabSz="905713" fontAlgn="base">
              <a:spcBef>
                <a:spcPct val="20000"/>
              </a:spcBef>
              <a:spcAft>
                <a:spcPct val="0"/>
              </a:spcAft>
              <a:buClr>
                <a:srgbClr val="336699"/>
              </a:buClr>
              <a:defRPr/>
            </a:pPr>
            <a:r>
              <a:rPr lang="en-US" b="1" kern="0" smtClean="0">
                <a:solidFill>
                  <a:schemeClr val="bg1"/>
                </a:solidFill>
              </a:rPr>
              <a:t>Strong Cities Strong Communities:</a:t>
            </a:r>
          </a:p>
          <a:p>
            <a:pPr marL="339642" indent="-339642" defTabSz="905713" fontAlgn="base">
              <a:spcBef>
                <a:spcPct val="20000"/>
              </a:spcBef>
              <a:spcAft>
                <a:spcPct val="0"/>
              </a:spcAft>
              <a:buClr>
                <a:srgbClr val="336699"/>
              </a:buClr>
              <a:buFont typeface="Arial" pitchFamily="34" charset="0"/>
              <a:buChar char="•"/>
              <a:defRPr/>
            </a:pPr>
            <a:r>
              <a:rPr lang="en-US" kern="0" smtClean="0">
                <a:solidFill>
                  <a:schemeClr val="bg1"/>
                </a:solidFill>
              </a:rPr>
              <a:t>Detroit</a:t>
            </a:r>
          </a:p>
          <a:p>
            <a:pPr marL="339642" indent="-339642" defTabSz="905713" fontAlgn="base">
              <a:spcBef>
                <a:spcPct val="20000"/>
              </a:spcBef>
              <a:spcAft>
                <a:spcPct val="0"/>
              </a:spcAft>
              <a:buClr>
                <a:srgbClr val="336699"/>
              </a:buClr>
              <a:buFont typeface="Arial" pitchFamily="34" charset="0"/>
              <a:buChar char="•"/>
              <a:defRPr/>
            </a:pPr>
            <a:r>
              <a:rPr lang="en-US" kern="0" smtClean="0">
                <a:solidFill>
                  <a:schemeClr val="bg1"/>
                </a:solidFill>
              </a:rPr>
              <a:t>Memphis				</a:t>
            </a:r>
          </a:p>
          <a:p>
            <a:pPr marL="339642" indent="-339642" defTabSz="905713" fontAlgn="base">
              <a:spcBef>
                <a:spcPct val="20000"/>
              </a:spcBef>
              <a:spcAft>
                <a:spcPct val="0"/>
              </a:spcAft>
              <a:buClr>
                <a:srgbClr val="336699"/>
              </a:buClr>
              <a:buFont typeface="Arial" pitchFamily="34" charset="0"/>
              <a:buChar char="•"/>
              <a:defRPr/>
            </a:pPr>
            <a:r>
              <a:rPr lang="en-US" kern="0" smtClean="0">
                <a:solidFill>
                  <a:schemeClr val="bg1"/>
                </a:solidFill>
              </a:rPr>
              <a:t>Fresno</a:t>
            </a:r>
          </a:p>
          <a:p>
            <a:pPr marL="339642" indent="-339642" defTabSz="905713" fontAlgn="base">
              <a:spcBef>
                <a:spcPct val="20000"/>
              </a:spcBef>
              <a:spcAft>
                <a:spcPct val="0"/>
              </a:spcAft>
              <a:buClr>
                <a:srgbClr val="336699"/>
              </a:buClr>
              <a:buFont typeface="Arial" pitchFamily="34" charset="0"/>
              <a:buChar char="•"/>
              <a:defRPr/>
            </a:pPr>
            <a:r>
              <a:rPr lang="en-US" kern="0" smtClean="0">
                <a:solidFill>
                  <a:schemeClr val="bg1"/>
                </a:solidFill>
              </a:rPr>
              <a:t>New Orleans</a:t>
            </a:r>
          </a:p>
          <a:p>
            <a:pPr marL="339642" indent="-339642" defTabSz="905713" fontAlgn="base">
              <a:spcBef>
                <a:spcPct val="20000"/>
              </a:spcBef>
              <a:spcAft>
                <a:spcPct val="0"/>
              </a:spcAft>
              <a:buClr>
                <a:srgbClr val="336699"/>
              </a:buClr>
              <a:buFont typeface="Arial" pitchFamily="34" charset="0"/>
              <a:buChar char="•"/>
              <a:defRPr/>
            </a:pPr>
            <a:r>
              <a:rPr lang="en-US" kern="0" smtClean="0">
                <a:solidFill>
                  <a:schemeClr val="bg1"/>
                </a:solidFill>
              </a:rPr>
              <a:t>Cleveland</a:t>
            </a:r>
          </a:p>
          <a:p>
            <a:pPr marL="339642" indent="-339642" defTabSz="905713" fontAlgn="base">
              <a:spcBef>
                <a:spcPct val="20000"/>
              </a:spcBef>
              <a:spcAft>
                <a:spcPct val="0"/>
              </a:spcAft>
              <a:buClr>
                <a:srgbClr val="336699"/>
              </a:buClr>
              <a:buFont typeface="Arial" pitchFamily="34" charset="0"/>
              <a:buChar char="•"/>
              <a:defRPr/>
            </a:pPr>
            <a:r>
              <a:rPr lang="en-US" kern="0" smtClean="0">
                <a:solidFill>
                  <a:schemeClr val="bg1"/>
                </a:solidFill>
              </a:rPr>
              <a:t>Chester, PA</a:t>
            </a:r>
            <a:endParaRPr lang="en-US"/>
          </a:p>
        </p:txBody>
      </p:sp>
      <p:sp>
        <p:nvSpPr>
          <p:cNvPr id="4" name="Slide Number Placeholder 3"/>
          <p:cNvSpPr>
            <a:spLocks noGrp="1"/>
          </p:cNvSpPr>
          <p:nvPr>
            <p:ph type="sldNum" sz="quarter" idx="10"/>
          </p:nvPr>
        </p:nvSpPr>
        <p:spPr/>
        <p:txBody>
          <a:bodyPr/>
          <a:lstStyle/>
          <a:p>
            <a:fld id="{6816589C-A8C3-470E-91F8-F933A04C543E}" type="slidenum">
              <a:rPr lang="en-US" smtClean="0">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0574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6617F-229B-42C6-AF68-77B808DF0CF6}" type="datetimeFigureOut">
              <a:rPr lang="en-US" smtClean="0">
                <a:solidFill>
                  <a:prstClr val="black">
                    <a:tint val="75000"/>
                  </a:prstClr>
                </a:solidFill>
              </a:rPr>
              <a:pPr/>
              <a:t>5/3/2012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BC4503-2A6B-453F-A409-0F3B059581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6617F-229B-42C6-AF68-77B808DF0CF6}" type="datetimeFigureOut">
              <a:rPr lang="en-US" smtClean="0">
                <a:solidFill>
                  <a:prstClr val="black">
                    <a:tint val="75000"/>
                  </a:prstClr>
                </a:solidFill>
              </a:rPr>
              <a:pPr/>
              <a:t>5/3/2012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BC4503-2A6B-453F-A409-0F3B059581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6617F-229B-42C6-AF68-77B808DF0CF6}" type="datetimeFigureOut">
              <a:rPr lang="en-US" smtClean="0">
                <a:solidFill>
                  <a:prstClr val="black">
                    <a:tint val="75000"/>
                  </a:prstClr>
                </a:solidFill>
              </a:rPr>
              <a:pPr/>
              <a:t>5/3/2012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BC4503-2A6B-453F-A409-0F3B059581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6617F-229B-42C6-AF68-77B808DF0CF6}" type="datetimeFigureOut">
              <a:rPr lang="en-US" smtClean="0">
                <a:solidFill>
                  <a:prstClr val="black">
                    <a:tint val="75000"/>
                  </a:prstClr>
                </a:solidFill>
              </a:rPr>
              <a:pPr/>
              <a:t>5/3/2012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BC4503-2A6B-453F-A409-0F3B059581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6617F-229B-42C6-AF68-77B808DF0CF6}" type="datetimeFigureOut">
              <a:rPr lang="en-US" smtClean="0">
                <a:solidFill>
                  <a:prstClr val="black">
                    <a:tint val="75000"/>
                  </a:prstClr>
                </a:solidFill>
              </a:rPr>
              <a:pPr/>
              <a:t>5/3/2012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BC4503-2A6B-453F-A409-0F3B059581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6617F-229B-42C6-AF68-77B808DF0CF6}" type="datetimeFigureOut">
              <a:rPr lang="en-US" smtClean="0">
                <a:solidFill>
                  <a:prstClr val="black">
                    <a:tint val="75000"/>
                  </a:prstClr>
                </a:solidFill>
              </a:rPr>
              <a:pPr/>
              <a:t>5/3/2012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BC4503-2A6B-453F-A409-0F3B059581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6617F-229B-42C6-AF68-77B808DF0CF6}" type="datetimeFigureOut">
              <a:rPr lang="en-US" smtClean="0">
                <a:solidFill>
                  <a:prstClr val="black">
                    <a:tint val="75000"/>
                  </a:prstClr>
                </a:solidFill>
              </a:rPr>
              <a:pPr/>
              <a:t>5/3/2012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BC4503-2A6B-453F-A409-0F3B059581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E4248D30-563A-468E-A72F-102B78AA8527}" type="datetimeFigureOut">
              <a:rPr lang="en-US" smtClean="0">
                <a:solidFill>
                  <a:srgbClr val="000000"/>
                </a:solidFill>
              </a:rPr>
              <a:pPr/>
              <a:t>5/3/2012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0D6829-A464-4432-9952-50E2FC1893E7}"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48D30-563A-468E-A72F-102B78AA8527}" type="datetimeFigureOut">
              <a:rPr lang="en-US" smtClean="0">
                <a:solidFill>
                  <a:srgbClr val="000000"/>
                </a:solidFill>
              </a:rPr>
              <a:pPr/>
              <a:t>5/3/2012</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F20D6829-A464-4432-9952-50E2FC1893E7}"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9F1C1-BB1D-487B-80AB-6B472EFAE595}"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9C48D-D849-4FC0-98EA-2C0932FF59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pic>
        <p:nvPicPr>
          <p:cNvPr id="6" name="Picture 5" descr="sealbw.gif"/>
          <p:cNvPicPr>
            <a:picLocks noChangeAspect="1"/>
          </p:cNvPicPr>
          <p:nvPr userDrawn="1"/>
        </p:nvPicPr>
        <p:blipFill>
          <a:blip r:embed="rId3" cstate="print"/>
          <a:stretch>
            <a:fillRect/>
          </a:stretch>
        </p:blipFill>
        <p:spPr>
          <a:xfrm>
            <a:off x="304800" y="123825"/>
            <a:ext cx="952500" cy="942975"/>
          </a:xfrm>
          <a:prstGeom prst="rect">
            <a:avLst/>
          </a:prstGeom>
        </p:spPr>
      </p:pic>
      <p:pic>
        <p:nvPicPr>
          <p:cNvPr id="8" name="Picture 7" descr="FB wo Words.jpg"/>
          <p:cNvPicPr>
            <a:picLocks noChangeAspect="1"/>
          </p:cNvPicPr>
          <p:nvPr userDrawn="1"/>
        </p:nvPicPr>
        <p:blipFill>
          <a:blip r:embed="rId4" cstate="print"/>
          <a:srcRect l="6577" r="7917"/>
          <a:stretch>
            <a:fillRect/>
          </a:stretch>
        </p:blipFill>
        <p:spPr>
          <a:xfrm>
            <a:off x="7613650" y="76200"/>
            <a:ext cx="1073150" cy="99060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sealbw.gif"/>
          <p:cNvPicPr>
            <a:picLocks noChangeAspect="1"/>
          </p:cNvPicPr>
          <p:nvPr userDrawn="1"/>
        </p:nvPicPr>
        <p:blipFill>
          <a:blip r:embed="rId2" cstate="print"/>
          <a:stretch>
            <a:fillRect/>
          </a:stretch>
        </p:blipFill>
        <p:spPr>
          <a:xfrm>
            <a:off x="304800" y="200025"/>
            <a:ext cx="952500" cy="942975"/>
          </a:xfrm>
          <a:prstGeom prst="rect">
            <a:avLst/>
          </a:prstGeom>
        </p:spPr>
      </p:pic>
      <p:pic>
        <p:nvPicPr>
          <p:cNvPr id="5" name="Picture 4" descr="FB wo Words.jpg"/>
          <p:cNvPicPr>
            <a:picLocks noChangeAspect="1"/>
          </p:cNvPicPr>
          <p:nvPr userDrawn="1"/>
        </p:nvPicPr>
        <p:blipFill>
          <a:blip r:embed="rId3" cstate="print"/>
          <a:srcRect l="6577" r="7917"/>
          <a:stretch>
            <a:fillRect/>
          </a:stretch>
        </p:blipFill>
        <p:spPr>
          <a:xfrm>
            <a:off x="7613650" y="152400"/>
            <a:ext cx="1073150" cy="99060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sealbw.gif"/>
          <p:cNvPicPr>
            <a:picLocks noChangeAspect="1"/>
          </p:cNvPicPr>
          <p:nvPr userDrawn="1"/>
        </p:nvPicPr>
        <p:blipFill>
          <a:blip r:embed="rId2" cstate="print"/>
          <a:stretch>
            <a:fillRect/>
          </a:stretch>
        </p:blipFill>
        <p:spPr>
          <a:xfrm>
            <a:off x="304800" y="123825"/>
            <a:ext cx="952500" cy="942975"/>
          </a:xfrm>
          <a:prstGeom prst="rect">
            <a:avLst/>
          </a:prstGeom>
        </p:spPr>
      </p:pic>
      <p:pic>
        <p:nvPicPr>
          <p:cNvPr id="5" name="Picture 4" descr="FB wo Words.jpg"/>
          <p:cNvPicPr>
            <a:picLocks noChangeAspect="1"/>
          </p:cNvPicPr>
          <p:nvPr userDrawn="1"/>
        </p:nvPicPr>
        <p:blipFill>
          <a:blip r:embed="rId3" cstate="print"/>
          <a:srcRect l="6577" r="7917"/>
          <a:stretch>
            <a:fillRect/>
          </a:stretch>
        </p:blipFill>
        <p:spPr>
          <a:xfrm>
            <a:off x="7613650" y="76200"/>
            <a:ext cx="1073150" cy="9906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57200" indent="-457200" algn="l" defTabSz="914363" rtl="0" eaLnBrk="1" latinLnBrk="0" hangingPunct="1">
        <a:lnSpc>
          <a:spcPct val="90000"/>
        </a:lnSpc>
        <a:spcBef>
          <a:spcPct val="20000"/>
        </a:spcBef>
        <a:buFontTx/>
        <a:buBlip>
          <a:blip r:embed="rId12"/>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13"/>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13"/>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6617F-229B-42C6-AF68-77B808DF0CF6}" type="datetimeFigureOut">
              <a:rPr lang="en-US" smtClean="0">
                <a:solidFill>
                  <a:prstClr val="black">
                    <a:tint val="75000"/>
                  </a:prstClr>
                </a:solidFill>
              </a:rPr>
              <a:pPr/>
              <a:t>5/3/2012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C4503-2A6B-453F-A409-0F3B059581C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Arial" charset="0"/>
                <a:ea typeface="ＭＳ Ｐゴシック" charset="-128"/>
                <a:cs typeface="+mn-cs"/>
              </a:defRPr>
            </a:lvl1pPr>
          </a:lstStyle>
          <a:p>
            <a:fld id="{E4248D30-563A-468E-A72F-102B78AA8527}" type="datetimeFigureOut">
              <a:rPr lang="en-US" smtClean="0">
                <a:solidFill>
                  <a:srgbClr val="000000"/>
                </a:solidFill>
              </a:rPr>
              <a:pPr/>
              <a:t>5/3/2012</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Arial" charset="0"/>
                <a:ea typeface="ＭＳ Ｐゴシック" charset="-128"/>
                <a:cs typeface="+mn-cs"/>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latin typeface="Arial" charset="0"/>
                <a:ea typeface="ＭＳ Ｐゴシック" charset="-128"/>
                <a:cs typeface="+mn-cs"/>
              </a:defRPr>
            </a:lvl1pPr>
          </a:lstStyle>
          <a:p>
            <a:fld id="{F20D6829-A464-4432-9952-50E2FC1893E7}" type="slidenum">
              <a:rPr lang="en-US" smtClean="0">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rtl="0" eaLnBrk="1" fontAlgn="base" hangingPunct="1">
        <a:spcBef>
          <a:spcPct val="0"/>
        </a:spcBef>
        <a:spcAft>
          <a:spcPct val="0"/>
        </a:spcAft>
        <a:defRPr sz="4400">
          <a:solidFill>
            <a:schemeClr val="bg1"/>
          </a:solidFill>
          <a:latin typeface="+mj-lt"/>
          <a:ea typeface="+mj-ea"/>
          <a:cs typeface="ＭＳ Ｐゴシック"/>
        </a:defRPr>
      </a:lvl1pPr>
      <a:lvl2pPr algn="ctr" rtl="0" eaLnBrk="1" fontAlgn="base" hangingPunct="1">
        <a:spcBef>
          <a:spcPct val="0"/>
        </a:spcBef>
        <a:spcAft>
          <a:spcPct val="0"/>
        </a:spcAft>
        <a:defRPr sz="4400">
          <a:solidFill>
            <a:schemeClr val="bg1"/>
          </a:solidFill>
          <a:latin typeface="Corbel" charset="0"/>
          <a:ea typeface="ＭＳ Ｐゴシック" charset="-128"/>
          <a:cs typeface="ＭＳ Ｐゴシック"/>
        </a:defRPr>
      </a:lvl2pPr>
      <a:lvl3pPr algn="ctr" rtl="0" eaLnBrk="1" fontAlgn="base" hangingPunct="1">
        <a:spcBef>
          <a:spcPct val="0"/>
        </a:spcBef>
        <a:spcAft>
          <a:spcPct val="0"/>
        </a:spcAft>
        <a:defRPr sz="4400">
          <a:solidFill>
            <a:schemeClr val="bg1"/>
          </a:solidFill>
          <a:latin typeface="Corbel" charset="0"/>
          <a:ea typeface="ＭＳ Ｐゴシック" charset="-128"/>
          <a:cs typeface="ＭＳ Ｐゴシック"/>
        </a:defRPr>
      </a:lvl3pPr>
      <a:lvl4pPr algn="ctr" rtl="0" eaLnBrk="1" fontAlgn="base" hangingPunct="1">
        <a:spcBef>
          <a:spcPct val="0"/>
        </a:spcBef>
        <a:spcAft>
          <a:spcPct val="0"/>
        </a:spcAft>
        <a:defRPr sz="4400">
          <a:solidFill>
            <a:schemeClr val="bg1"/>
          </a:solidFill>
          <a:latin typeface="Corbel" charset="0"/>
          <a:ea typeface="ＭＳ Ｐゴシック" charset="-128"/>
          <a:cs typeface="ＭＳ Ｐゴシック"/>
        </a:defRPr>
      </a:lvl4pPr>
      <a:lvl5pPr algn="ctr" rtl="0" eaLnBrk="1" fontAlgn="base" hangingPunct="1">
        <a:spcBef>
          <a:spcPct val="0"/>
        </a:spcBef>
        <a:spcAft>
          <a:spcPct val="0"/>
        </a:spcAft>
        <a:defRPr sz="4400">
          <a:solidFill>
            <a:schemeClr val="bg1"/>
          </a:solidFill>
          <a:latin typeface="Corbel" charset="0"/>
          <a:ea typeface="ＭＳ Ｐゴシック" charset="-128"/>
          <a:cs typeface="ＭＳ Ｐゴシック"/>
        </a:defRPr>
      </a:lvl5pPr>
      <a:lvl6pPr marL="457200" algn="ctr" rtl="0" eaLnBrk="1" fontAlgn="base" hangingPunct="1">
        <a:spcBef>
          <a:spcPct val="0"/>
        </a:spcBef>
        <a:spcAft>
          <a:spcPct val="0"/>
        </a:spcAft>
        <a:defRPr sz="4400">
          <a:solidFill>
            <a:schemeClr val="bg1"/>
          </a:solidFill>
          <a:latin typeface="Corbel" charset="0"/>
          <a:ea typeface="ＭＳ Ｐゴシック" charset="-128"/>
        </a:defRPr>
      </a:lvl6pPr>
      <a:lvl7pPr marL="914400" algn="ctr" rtl="0" eaLnBrk="1" fontAlgn="base" hangingPunct="1">
        <a:spcBef>
          <a:spcPct val="0"/>
        </a:spcBef>
        <a:spcAft>
          <a:spcPct val="0"/>
        </a:spcAft>
        <a:defRPr sz="4400">
          <a:solidFill>
            <a:schemeClr val="bg1"/>
          </a:solidFill>
          <a:latin typeface="Corbel" charset="0"/>
          <a:ea typeface="ＭＳ Ｐゴシック" charset="-128"/>
        </a:defRPr>
      </a:lvl7pPr>
      <a:lvl8pPr marL="1371600" algn="ctr" rtl="0" eaLnBrk="1" fontAlgn="base" hangingPunct="1">
        <a:spcBef>
          <a:spcPct val="0"/>
        </a:spcBef>
        <a:spcAft>
          <a:spcPct val="0"/>
        </a:spcAft>
        <a:defRPr sz="4400">
          <a:solidFill>
            <a:schemeClr val="bg1"/>
          </a:solidFill>
          <a:latin typeface="Corbel" charset="0"/>
          <a:ea typeface="ＭＳ Ｐゴシック" charset="-128"/>
        </a:defRPr>
      </a:lvl8pPr>
      <a:lvl9pPr marL="1828800" algn="ctr" rtl="0" eaLnBrk="1" fontAlgn="base" hangingPunct="1">
        <a:spcBef>
          <a:spcPct val="0"/>
        </a:spcBef>
        <a:spcAft>
          <a:spcPct val="0"/>
        </a:spcAft>
        <a:defRPr sz="4400">
          <a:solidFill>
            <a:schemeClr val="bg1"/>
          </a:solidFill>
          <a:latin typeface="Corbe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ＭＳ Ｐゴシック"/>
        </a:defRPr>
      </a:lvl1pPr>
      <a:lvl2pPr marL="742950" indent="-285750" algn="l" rtl="0" eaLnBrk="1" fontAlgn="base" hangingPunct="1">
        <a:spcBef>
          <a:spcPct val="20000"/>
        </a:spcBef>
        <a:spcAft>
          <a:spcPct val="0"/>
        </a:spcAft>
        <a:buChar char="–"/>
        <a:defRPr sz="2800">
          <a:solidFill>
            <a:schemeClr val="bg1"/>
          </a:solidFill>
          <a:latin typeface="+mn-lt"/>
          <a:ea typeface="+mn-ea"/>
          <a:cs typeface="ＭＳ Ｐゴシック"/>
        </a:defRPr>
      </a:lvl2pPr>
      <a:lvl3pPr marL="1143000" indent="-228600" algn="l" rtl="0" eaLnBrk="1" fontAlgn="base" hangingPunct="1">
        <a:spcBef>
          <a:spcPct val="20000"/>
        </a:spcBef>
        <a:spcAft>
          <a:spcPct val="0"/>
        </a:spcAft>
        <a:buChar char="•"/>
        <a:defRPr sz="2400">
          <a:solidFill>
            <a:schemeClr val="bg1"/>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chemeClr val="bg1"/>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chemeClr val="bg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28600" y="1600200"/>
            <a:ext cx="8610600" cy="1143000"/>
          </a:xfrm>
        </p:spPr>
        <p:txBody>
          <a:bodyPr>
            <a:normAutofit/>
          </a:bodyPr>
          <a:lstStyle/>
          <a:p>
            <a:pPr lvl="0"/>
            <a:r>
              <a:rPr lang="en-US" sz="3200" b="1" i="1" u="sng" smtClean="0"/>
              <a:t>Strategic Directions in Funding Innovation – </a:t>
            </a:r>
            <a:r>
              <a:rPr lang="en-US" sz="3200" b="1" smtClean="0"/>
              <a:t>An interactive session that will offer a dialogue on:</a:t>
            </a:r>
            <a:endParaRPr lang="en-US" sz="3200" b="1"/>
          </a:p>
        </p:txBody>
      </p:sp>
      <p:sp>
        <p:nvSpPr>
          <p:cNvPr id="12" name="Subtitle 2"/>
          <p:cNvSpPr>
            <a:spLocks noGrp="1"/>
          </p:cNvSpPr>
          <p:nvPr>
            <p:ph idx="1"/>
          </p:nvPr>
        </p:nvSpPr>
        <p:spPr>
          <a:xfrm>
            <a:off x="381000" y="2895600"/>
            <a:ext cx="8229600" cy="2971800"/>
          </a:xfrm>
        </p:spPr>
        <p:txBody>
          <a:bodyPr>
            <a:normAutofit/>
          </a:bodyPr>
          <a:lstStyle/>
          <a:p>
            <a:pPr algn="l">
              <a:buFont typeface="Arial" pitchFamily="34" charset="0"/>
              <a:buChar char="•"/>
            </a:pPr>
            <a:r>
              <a:rPr lang="en-US" smtClean="0"/>
              <a:t>TTA/Grant Writing Training Synopsis</a:t>
            </a:r>
          </a:p>
          <a:p>
            <a:pPr algn="l">
              <a:buFont typeface="Arial" pitchFamily="34" charset="0"/>
              <a:buChar char="•"/>
            </a:pPr>
            <a:r>
              <a:rPr lang="en-US" smtClean="0"/>
              <a:t>The Federal Funding Cycle</a:t>
            </a:r>
          </a:p>
          <a:p>
            <a:pPr algn="l">
              <a:buFont typeface="Arial" pitchFamily="34" charset="0"/>
              <a:buChar char="•"/>
            </a:pPr>
            <a:r>
              <a:rPr lang="en-US" smtClean="0"/>
              <a:t>Philanthropic Outreach</a:t>
            </a:r>
          </a:p>
          <a:p>
            <a:pPr algn="l">
              <a:buFont typeface="Arial" pitchFamily="34" charset="0"/>
              <a:buChar char="•"/>
            </a:pPr>
            <a:r>
              <a:rPr lang="en-US" smtClean="0"/>
              <a:t>Findyouthinfo.gov/grants.gov</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icture of the logo for the Office of Urban Affairs"/>
          <p:cNvPicPr>
            <a:picLocks noChangeAspect="1" noChangeArrowheads="1"/>
          </p:cNvPicPr>
          <p:nvPr/>
        </p:nvPicPr>
        <p:blipFill>
          <a:blip r:embed="rId3" cstate="print"/>
          <a:srcRect/>
          <a:stretch>
            <a:fillRect/>
          </a:stretch>
        </p:blipFill>
        <p:spPr bwMode="auto">
          <a:xfrm>
            <a:off x="304800" y="914400"/>
            <a:ext cx="3505200" cy="838200"/>
          </a:xfrm>
          <a:prstGeom prst="rect">
            <a:avLst/>
          </a:prstGeom>
          <a:noFill/>
          <a:ln w="9525">
            <a:noFill/>
            <a:miter lim="800000"/>
            <a:headEnd/>
            <a:tailEnd/>
          </a:ln>
        </p:spPr>
      </p:pic>
      <p:sp>
        <p:nvSpPr>
          <p:cNvPr id="8" name="TextBox 7"/>
          <p:cNvSpPr txBox="1"/>
          <p:nvPr/>
        </p:nvSpPr>
        <p:spPr>
          <a:xfrm>
            <a:off x="838200" y="1828800"/>
            <a:ext cx="2895600" cy="978729"/>
          </a:xfrm>
          <a:prstGeom prst="rect">
            <a:avLst/>
          </a:prstGeom>
          <a:noFill/>
        </p:spPr>
        <p:txBody>
          <a:bodyPr wrap="square" rtlCol="0">
            <a:spAutoFit/>
          </a:bodyPr>
          <a:lstStyle/>
          <a:p>
            <a:pPr marL="342900" indent="-342900" fontAlgn="base">
              <a:spcBef>
                <a:spcPct val="20000"/>
              </a:spcBef>
              <a:spcAft>
                <a:spcPct val="0"/>
              </a:spcAft>
              <a:buClr>
                <a:srgbClr val="336699"/>
              </a:buClr>
              <a:defRPr/>
            </a:pPr>
            <a:r>
              <a:rPr lang="en-US" b="1" kern="0" smtClean="0">
                <a:solidFill>
                  <a:srgbClr val="FFFFFF"/>
                </a:solidFill>
              </a:rPr>
              <a:t>Strong Cities, </a:t>
            </a:r>
          </a:p>
          <a:p>
            <a:pPr marL="342900" indent="-342900" fontAlgn="base">
              <a:spcBef>
                <a:spcPct val="20000"/>
              </a:spcBef>
              <a:spcAft>
                <a:spcPct val="0"/>
              </a:spcAft>
              <a:buClr>
                <a:srgbClr val="336699"/>
              </a:buClr>
              <a:defRPr/>
            </a:pPr>
            <a:r>
              <a:rPr lang="en-US" b="1" kern="0" smtClean="0">
                <a:solidFill>
                  <a:srgbClr val="FFFFFF"/>
                </a:solidFill>
              </a:rPr>
              <a:t>Strong Communities (SC2)</a:t>
            </a:r>
            <a:r>
              <a:rPr lang="en-US" kern="0" smtClean="0">
                <a:solidFill>
                  <a:srgbClr val="FFFFFF"/>
                </a:solidFill>
              </a:rPr>
              <a:t>	</a:t>
            </a:r>
            <a:endParaRPr lang="en-US" b="1">
              <a:solidFill>
                <a:srgbClr val="FFFFFF"/>
              </a:solidFill>
            </a:endParaRPr>
          </a:p>
        </p:txBody>
      </p:sp>
      <p:pic>
        <p:nvPicPr>
          <p:cNvPr id="5" name="Picture 4" descr="U.S. Department of Housing and Urban Development seal"/>
          <p:cNvPicPr>
            <a:picLocks noChangeAspect="1"/>
          </p:cNvPicPr>
          <p:nvPr/>
        </p:nvPicPr>
        <p:blipFill>
          <a:blip r:embed="rId4" cstate="print"/>
          <a:stretch>
            <a:fillRect/>
          </a:stretch>
        </p:blipFill>
        <p:spPr>
          <a:xfrm>
            <a:off x="4191000" y="533400"/>
            <a:ext cx="1781174" cy="1676400"/>
          </a:xfrm>
          <a:prstGeom prst="rect">
            <a:avLst/>
          </a:prstGeom>
          <a:solidFill>
            <a:schemeClr val="bg1"/>
          </a:solidFill>
        </p:spPr>
      </p:pic>
      <p:sp>
        <p:nvSpPr>
          <p:cNvPr id="3" name="Title 2"/>
          <p:cNvSpPr>
            <a:spLocks noGrp="1"/>
          </p:cNvSpPr>
          <p:nvPr>
            <p:ph type="title"/>
          </p:nvPr>
        </p:nvSpPr>
        <p:spPr>
          <a:xfrm>
            <a:off x="3886200" y="2362200"/>
            <a:ext cx="2514600" cy="375166"/>
          </a:xfrm>
        </p:spPr>
        <p:txBody>
          <a:bodyPr wrap="square">
            <a:spAutoFit/>
          </a:bodyPr>
          <a:lstStyle/>
          <a:p>
            <a:pPr marL="342900" indent="-342900" algn="l">
              <a:spcBef>
                <a:spcPct val="20000"/>
              </a:spcBef>
              <a:buClr>
                <a:srgbClr val="336699"/>
              </a:buClr>
            </a:pPr>
            <a:r>
              <a:rPr lang="en-US" sz="1800" b="1" smtClean="0">
                <a:solidFill>
                  <a:srgbClr val="FFFFFF"/>
                </a:solidFill>
                <a:latin typeface="+mn-lt"/>
                <a:ea typeface="+mn-ea"/>
                <a:cs typeface="+mn-cs"/>
              </a:rPr>
              <a:t>Choice Neighborhoods</a:t>
            </a:r>
            <a:endParaRPr lang="en-US" sz="1800" b="1">
              <a:solidFill>
                <a:srgbClr val="FFFFFF"/>
              </a:solidFill>
              <a:latin typeface="+mn-lt"/>
              <a:ea typeface="+mn-ea"/>
              <a:cs typeface="+mn-cs"/>
            </a:endParaRPr>
          </a:p>
        </p:txBody>
      </p:sp>
      <p:pic>
        <p:nvPicPr>
          <p:cNvPr id="1029" name="Picture 5" descr="logo for the U.S. Department of Education's Promise Neighborhoods"/>
          <p:cNvPicPr>
            <a:picLocks noChangeAspect="1" noChangeArrowheads="1"/>
          </p:cNvPicPr>
          <p:nvPr/>
        </p:nvPicPr>
        <p:blipFill>
          <a:blip r:embed="rId5" cstate="print"/>
          <a:srcRect/>
          <a:stretch>
            <a:fillRect/>
          </a:stretch>
        </p:blipFill>
        <p:spPr bwMode="auto">
          <a:xfrm>
            <a:off x="6629400" y="457200"/>
            <a:ext cx="2201332" cy="1752600"/>
          </a:xfrm>
          <a:prstGeom prst="rect">
            <a:avLst/>
          </a:prstGeom>
          <a:noFill/>
        </p:spPr>
      </p:pic>
      <p:sp>
        <p:nvSpPr>
          <p:cNvPr id="13" name="TextBox 12"/>
          <p:cNvSpPr txBox="1"/>
          <p:nvPr/>
        </p:nvSpPr>
        <p:spPr>
          <a:xfrm>
            <a:off x="6629400" y="2286000"/>
            <a:ext cx="2590800" cy="646331"/>
          </a:xfrm>
          <a:prstGeom prst="rect">
            <a:avLst/>
          </a:prstGeom>
          <a:noFill/>
        </p:spPr>
        <p:txBody>
          <a:bodyPr wrap="square" rtlCol="0">
            <a:spAutoFit/>
          </a:bodyPr>
          <a:lstStyle/>
          <a:p>
            <a:r>
              <a:rPr lang="en-US" b="1" smtClean="0">
                <a:solidFill>
                  <a:srgbClr val="FFFFFF"/>
                </a:solidFill>
              </a:rPr>
              <a:t>Promise </a:t>
            </a:r>
          </a:p>
          <a:p>
            <a:r>
              <a:rPr lang="en-US" b="1" smtClean="0">
                <a:solidFill>
                  <a:srgbClr val="FFFFFF"/>
                </a:solidFill>
              </a:rPr>
              <a:t>Neighborhoods</a:t>
            </a:r>
            <a:endParaRPr lang="en-US" b="1">
              <a:solidFill>
                <a:srgbClr val="FFFFFF"/>
              </a:solidFill>
            </a:endParaRPr>
          </a:p>
        </p:txBody>
      </p:sp>
      <p:pic>
        <p:nvPicPr>
          <p:cNvPr id="6" name="Picture 2" descr="HUD-DOT-EPA Partnership for Sustainable Communities logo"/>
          <p:cNvPicPr>
            <a:picLocks noChangeAspect="1" noChangeArrowheads="1"/>
          </p:cNvPicPr>
          <p:nvPr/>
        </p:nvPicPr>
        <p:blipFill>
          <a:blip r:embed="rId6" cstate="print"/>
          <a:srcRect/>
          <a:stretch>
            <a:fillRect/>
          </a:stretch>
        </p:blipFill>
        <p:spPr bwMode="auto">
          <a:xfrm>
            <a:off x="1524000" y="3048000"/>
            <a:ext cx="1809750" cy="1790701"/>
          </a:xfrm>
          <a:prstGeom prst="rect">
            <a:avLst/>
          </a:prstGeom>
          <a:noFill/>
        </p:spPr>
      </p:pic>
      <p:sp>
        <p:nvSpPr>
          <p:cNvPr id="7" name="TextBox 6"/>
          <p:cNvSpPr txBox="1"/>
          <p:nvPr/>
        </p:nvSpPr>
        <p:spPr>
          <a:xfrm>
            <a:off x="1524000" y="4876800"/>
            <a:ext cx="1905000" cy="923330"/>
          </a:xfrm>
          <a:prstGeom prst="rect">
            <a:avLst/>
          </a:prstGeom>
          <a:noFill/>
        </p:spPr>
        <p:txBody>
          <a:bodyPr wrap="square" rtlCol="0">
            <a:spAutoFit/>
          </a:bodyPr>
          <a:lstStyle/>
          <a:p>
            <a:r>
              <a:rPr lang="en-US" b="1" smtClean="0">
                <a:solidFill>
                  <a:srgbClr val="FFFFFF"/>
                </a:solidFill>
              </a:rPr>
              <a:t>Partnership for Sustainable Communities</a:t>
            </a:r>
            <a:endParaRPr lang="en-US" b="1">
              <a:solidFill>
                <a:srgbClr val="FFFFFF"/>
              </a:solidFill>
            </a:endParaRPr>
          </a:p>
        </p:txBody>
      </p:sp>
      <p:pic>
        <p:nvPicPr>
          <p:cNvPr id="10" name="Picture 2" descr="DOJ, ED, HHS, HUD, Treasury, White House Neighborhood Revitalization Initiative logo"/>
          <p:cNvPicPr>
            <a:picLocks noChangeAspect="1" noChangeArrowheads="1"/>
          </p:cNvPicPr>
          <p:nvPr/>
        </p:nvPicPr>
        <p:blipFill>
          <a:blip r:embed="rId7" cstate="print"/>
          <a:srcRect/>
          <a:stretch>
            <a:fillRect/>
          </a:stretch>
        </p:blipFill>
        <p:spPr bwMode="auto">
          <a:xfrm>
            <a:off x="4495800" y="3429000"/>
            <a:ext cx="3692667" cy="1533525"/>
          </a:xfrm>
          <a:prstGeom prst="rect">
            <a:avLst/>
          </a:prstGeom>
          <a:noFill/>
          <a:ln w="9525">
            <a:noFill/>
            <a:miter lim="800000"/>
            <a:headEnd/>
            <a:tailEnd/>
          </a:ln>
        </p:spPr>
      </p:pic>
      <p:sp>
        <p:nvSpPr>
          <p:cNvPr id="11" name="Rectangle 10"/>
          <p:cNvSpPr/>
          <p:nvPr/>
        </p:nvSpPr>
        <p:spPr>
          <a:xfrm>
            <a:off x="4038600" y="5181600"/>
            <a:ext cx="4343400" cy="369332"/>
          </a:xfrm>
          <a:prstGeom prst="rect">
            <a:avLst/>
          </a:prstGeom>
        </p:spPr>
        <p:txBody>
          <a:bodyPr wrap="square">
            <a:spAutoFit/>
          </a:bodyPr>
          <a:lstStyle/>
          <a:p>
            <a:pPr marL="342900" indent="-342900" fontAlgn="base">
              <a:spcBef>
                <a:spcPct val="20000"/>
              </a:spcBef>
              <a:spcAft>
                <a:spcPct val="0"/>
              </a:spcAft>
              <a:buClr>
                <a:srgbClr val="336699"/>
              </a:buClr>
              <a:defRPr/>
            </a:pPr>
            <a:r>
              <a:rPr lang="en-US" kern="0" smtClean="0">
                <a:solidFill>
                  <a:srgbClr val="FFFFFF"/>
                </a:solidFill>
              </a:rPr>
              <a:t>	</a:t>
            </a:r>
            <a:r>
              <a:rPr lang="en-US" b="1" kern="0" smtClean="0">
                <a:solidFill>
                  <a:srgbClr val="FFFFFF"/>
                </a:solidFill>
              </a:rPr>
              <a:t>Neighborhood Revitalization Initiative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Picture shows a screenshot of the Promise Neighborhoods Grantees 2011"/>
          <p:cNvPicPr>
            <a:picLocks noChangeAspect="1" noChangeArrowheads="1"/>
          </p:cNvPicPr>
          <p:nvPr/>
        </p:nvPicPr>
        <p:blipFill>
          <a:blip r:embed="rId2" cstate="print"/>
          <a:srcRect/>
          <a:stretch>
            <a:fillRect/>
          </a:stretch>
        </p:blipFill>
        <p:spPr bwMode="auto">
          <a:xfrm>
            <a:off x="609600" y="152400"/>
            <a:ext cx="7579812" cy="5000625"/>
          </a:xfrm>
          <a:prstGeom prst="rect">
            <a:avLst/>
          </a:prstGeom>
          <a:noFill/>
          <a:ln w="9525">
            <a:noFill/>
            <a:miter lim="800000"/>
            <a:headEnd/>
            <a:tailEnd/>
          </a:ln>
        </p:spPr>
      </p:pic>
      <p:sp>
        <p:nvSpPr>
          <p:cNvPr id="4" name="Title 3"/>
          <p:cNvSpPr>
            <a:spLocks noGrp="1"/>
          </p:cNvSpPr>
          <p:nvPr>
            <p:ph type="title"/>
          </p:nvPr>
        </p:nvSpPr>
        <p:spPr>
          <a:xfrm>
            <a:off x="533400" y="5105400"/>
            <a:ext cx="7772400" cy="1143000"/>
          </a:xfrm>
        </p:spPr>
        <p:txBody>
          <a:bodyPr/>
          <a:lstStyle/>
          <a:p>
            <a:r>
              <a:rPr lang="en-US" b="1" smtClean="0">
                <a:solidFill>
                  <a:srgbClr val="FFFFFF"/>
                </a:solidFill>
              </a:rPr>
              <a:t>data.ed.gov</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icture is a screenshot from the HUD choice neighborhoods initiative showing the Memphis Housing Authority"/>
          <p:cNvPicPr>
            <a:picLocks noChangeAspect="1" noChangeArrowheads="1"/>
          </p:cNvPicPr>
          <p:nvPr/>
        </p:nvPicPr>
        <p:blipFill>
          <a:blip r:embed="rId2" cstate="print"/>
          <a:srcRect/>
          <a:stretch>
            <a:fillRect/>
          </a:stretch>
        </p:blipFill>
        <p:spPr bwMode="auto">
          <a:xfrm>
            <a:off x="914401" y="164344"/>
            <a:ext cx="7010399" cy="1054856"/>
          </a:xfrm>
          <a:prstGeom prst="rect">
            <a:avLst/>
          </a:prstGeom>
          <a:noFill/>
          <a:ln w="9525">
            <a:noFill/>
            <a:miter lim="800000"/>
            <a:headEnd/>
            <a:tailEnd/>
          </a:ln>
        </p:spPr>
      </p:pic>
      <p:pic>
        <p:nvPicPr>
          <p:cNvPr id="11267" name="Picture 3" descr="Picture outlines the details from the Memphis Housing Authority"/>
          <p:cNvPicPr>
            <a:picLocks noChangeAspect="1" noChangeArrowheads="1"/>
          </p:cNvPicPr>
          <p:nvPr/>
        </p:nvPicPr>
        <p:blipFill>
          <a:blip r:embed="rId3" cstate="print"/>
          <a:srcRect/>
          <a:stretch>
            <a:fillRect/>
          </a:stretch>
        </p:blipFill>
        <p:spPr bwMode="auto">
          <a:xfrm>
            <a:off x="914400" y="1142999"/>
            <a:ext cx="7010400" cy="4220977"/>
          </a:xfrm>
          <a:prstGeom prst="rect">
            <a:avLst/>
          </a:prstGeom>
          <a:noFill/>
          <a:ln w="9525">
            <a:noFill/>
            <a:miter lim="800000"/>
            <a:headEnd/>
            <a:tailEnd/>
          </a:ln>
        </p:spPr>
      </p:pic>
      <p:sp>
        <p:nvSpPr>
          <p:cNvPr id="5" name="Title 4"/>
          <p:cNvSpPr>
            <a:spLocks noGrp="1"/>
          </p:cNvSpPr>
          <p:nvPr>
            <p:ph type="title"/>
          </p:nvPr>
        </p:nvSpPr>
        <p:spPr>
          <a:xfrm>
            <a:off x="533400" y="5181600"/>
            <a:ext cx="7772400" cy="1143000"/>
          </a:xfrm>
        </p:spPr>
        <p:txBody>
          <a:bodyPr/>
          <a:lstStyle/>
          <a:p>
            <a:r>
              <a:rPr lang="en-US" b="1" smtClean="0">
                <a:solidFill>
                  <a:srgbClr val="FFFFFF"/>
                </a:solidFill>
              </a:rPr>
              <a:t>partner.hud.gov</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Preventing Youth Violence website</a:t>
            </a:r>
            <a:endParaRPr lang="en-US"/>
          </a:p>
        </p:txBody>
      </p:sp>
      <p:pic>
        <p:nvPicPr>
          <p:cNvPr id="4" name="Picture 2" descr="Here is the website for the Forum – hopefully you’ve all seen this before. The page has just been updated to include the Toolkit. The page is part of FindYouthInfo.gov, so it’s connected to lots of other helpful announcements and information on youth violence and other related topics, like transition age youth, youth employment, mentoring, etc."/>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Updated Preventing Youth Violence website offering a search of open grant </a:t>
            </a:r>
            <a:r>
              <a:rPr lang="en-US" err="1" smtClean="0"/>
              <a:t>olicitations</a:t>
            </a:r>
            <a:endParaRPr lang="en-US"/>
          </a:p>
        </p:txBody>
      </p:sp>
      <p:pic>
        <p:nvPicPr>
          <p:cNvPr id="3074" name="Picture 2" descr="We have recently updated the site to offer a search of open grant solicitations. If you click on the “Funding Information Center” tab, you’ll go right to this screen. We think you’ll be really excited about this update. If you’ve been to grants.gov. you know that typing “youth” into the search box leads to a LOT of results, many of which are not relevant. The Funding Information Center page on FindYouthInfo.gov has a lot of resources to help you strengthen your grant applications, but now we’ve brought the relevant open solicitations right to you! You can use this custom search tool to search Grants.gov for youth-relevant grants."/>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7" name="AutoShape 5"/>
          <p:cNvSpPr>
            <a:spLocks noChangeArrowheads="1"/>
          </p:cNvSpPr>
          <p:nvPr/>
        </p:nvSpPr>
        <p:spPr bwMode="auto">
          <a:xfrm>
            <a:off x="3886200" y="1981200"/>
            <a:ext cx="2667000" cy="1295400"/>
          </a:xfrm>
          <a:prstGeom prst="wedgeRectCallout">
            <a:avLst>
              <a:gd name="adj1" fmla="val -71062"/>
              <a:gd name="adj2" fmla="val 84689"/>
            </a:avLst>
          </a:prstGeom>
          <a:solidFill>
            <a:srgbClr val="FFFFCC">
              <a:alpha val="84706"/>
            </a:srgbClr>
          </a:solidFill>
          <a:ln w="9525">
            <a:solidFill>
              <a:srgbClr val="FFFF00"/>
            </a:solidFill>
            <a:miter lim="800000"/>
            <a:headEnd/>
            <a:tailEnd/>
          </a:ln>
          <a:effectLst/>
        </p:spPr>
        <p:txBody>
          <a:bodyPr/>
          <a:lstStyle/>
          <a:p>
            <a:pPr algn="ctr" eaLnBrk="0" hangingPunct="0">
              <a:defRPr/>
            </a:pPr>
            <a:r>
              <a:rPr lang="en-US" smtClean="0">
                <a:latin typeface="+mn-lt"/>
              </a:rPr>
              <a:t>The new </a:t>
            </a:r>
            <a:r>
              <a:rPr lang="en-US" b="1" smtClean="0">
                <a:latin typeface="+mn-lt"/>
              </a:rPr>
              <a:t>custom search of grants.gov</a:t>
            </a:r>
            <a:r>
              <a:rPr lang="en-US" smtClean="0">
                <a:latin typeface="+mn-lt"/>
              </a:rPr>
              <a:t> will help you find open solicitations for youth programs.</a:t>
            </a:r>
            <a:endParaRPr lang="en-US">
              <a:latin typeface="+mn-lt"/>
            </a:endParaRPr>
          </a:p>
        </p:txBody>
      </p:sp>
      <p:sp>
        <p:nvSpPr>
          <p:cNvPr id="4" name="Footer Placeholder 3"/>
          <p:cNvSpPr>
            <a:spLocks noGrp="1"/>
          </p:cNvSpPr>
          <p:nvPr>
            <p:ph type="ftr" sz="quarter" idx="11"/>
          </p:nvPr>
        </p:nvSpPr>
        <p:spPr>
          <a:xfrm>
            <a:off x="3124200" y="6781800"/>
            <a:ext cx="2895600" cy="457200"/>
          </a:xfrm>
        </p:spPr>
        <p:txBody>
          <a:bodyPr/>
          <a:lstStyle/>
          <a:p>
            <a:pPr>
              <a:defRPr/>
            </a:pPr>
            <a:r>
              <a:rPr lang="en-US" smtClean="0"/>
              <a:t>Interagency Working Group on Youth Programs</a:t>
            </a:r>
            <a:endParaRPr lang="en-US"/>
          </a:p>
        </p:txBody>
      </p:sp>
      <p:sp>
        <p:nvSpPr>
          <p:cNvPr id="5" name="Slide Number Placeholder 4"/>
          <p:cNvSpPr>
            <a:spLocks noGrp="1"/>
          </p:cNvSpPr>
          <p:nvPr>
            <p:ph type="sldNum" sz="quarter" idx="12"/>
          </p:nvPr>
        </p:nvSpPr>
        <p:spPr>
          <a:xfrm>
            <a:off x="7543800" y="6858000"/>
            <a:ext cx="1905000" cy="457200"/>
          </a:xfrm>
        </p:spPr>
        <p:txBody>
          <a:bodyPr>
            <a:normAutofit/>
          </a:bodyPr>
          <a:lstStyle/>
          <a:p>
            <a:pPr>
              <a:defRPr/>
            </a:pPr>
            <a:fld id="{DDB5BB4F-C1A3-4B26-A2DF-F88CD58F1FFA}" type="slidenum">
              <a:rPr lang="en-US" smtClean="0"/>
              <a:pPr>
                <a:defRPr/>
              </a:pPr>
              <a:t>14</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smtClean="0"/>
              <a:t>U.S. Department of Housing and Urban Development </a:t>
            </a:r>
            <a:br>
              <a:rPr lang="en-US" sz="2000" smtClean="0"/>
            </a:br>
            <a:r>
              <a:rPr lang="en-US" sz="2000" smtClean="0"/>
              <a:t>in Conjunction with</a:t>
            </a:r>
            <a:br>
              <a:rPr lang="en-US" sz="2000" smtClean="0"/>
            </a:br>
            <a:r>
              <a:rPr lang="en-US" sz="2000" smtClean="0"/>
              <a:t>The National Forum on Youth Violence Prevention</a:t>
            </a:r>
            <a:endParaRPr lang="en-US" sz="2000"/>
          </a:p>
        </p:txBody>
      </p:sp>
      <p:sp>
        <p:nvSpPr>
          <p:cNvPr id="5" name="Subtitle 4"/>
          <p:cNvSpPr>
            <a:spLocks noGrp="1"/>
          </p:cNvSpPr>
          <p:nvPr>
            <p:ph type="body" sz="quarter" idx="10"/>
          </p:nvPr>
        </p:nvSpPr>
        <p:spPr>
          <a:xfrm>
            <a:off x="381000" y="1411553"/>
            <a:ext cx="8382000" cy="5275290"/>
          </a:xfrm>
        </p:spPr>
        <p:txBody>
          <a:bodyPr/>
          <a:lstStyle/>
          <a:p>
            <a:pPr algn="ctr">
              <a:buNone/>
            </a:pPr>
            <a:r>
              <a:rPr lang="en-US" sz="3600" smtClean="0">
                <a:solidFill>
                  <a:schemeClr val="accent4"/>
                </a:solidFill>
                <a:latin typeface="+mj-lt"/>
              </a:rPr>
              <a:t>TTA/GRANT WRITING TRAINING SYNOPSIS</a:t>
            </a:r>
          </a:p>
          <a:p>
            <a:pPr algn="ctr">
              <a:buNone/>
            </a:pPr>
            <a:r>
              <a:rPr lang="en-US" sz="4400" b="1" smtClean="0">
                <a:latin typeface="+mj-lt"/>
              </a:rPr>
              <a:t>KNOW YOUR STORY</a:t>
            </a:r>
            <a:endParaRPr lang="en-US" sz="3600" smtClean="0">
              <a:solidFill>
                <a:schemeClr val="accent4"/>
              </a:solidFill>
              <a:latin typeface="+mj-lt"/>
            </a:endParaRPr>
          </a:p>
          <a:p>
            <a:pPr lvl="1">
              <a:defRPr/>
            </a:pPr>
            <a:endParaRPr lang="en-US" sz="1600" smtClean="0">
              <a:solidFill>
                <a:prstClr val="white"/>
              </a:solidFill>
            </a:endParaRPr>
          </a:p>
          <a:p>
            <a:pPr lvl="1">
              <a:defRPr/>
            </a:pPr>
            <a:r>
              <a:rPr lang="en-US" sz="3200" smtClean="0">
                <a:solidFill>
                  <a:prstClr val="white"/>
                </a:solidFill>
              </a:rPr>
              <a:t>What’s The Problem? </a:t>
            </a:r>
          </a:p>
          <a:p>
            <a:pPr marL="1311275" lvl="2" indent="-396875"/>
            <a:r>
              <a:rPr lang="en-US" sz="3200" smtClean="0">
                <a:solidFill>
                  <a:prstClr val="white"/>
                </a:solidFill>
              </a:rPr>
              <a:t>	What are the Causes?</a:t>
            </a:r>
          </a:p>
          <a:p>
            <a:pPr marL="1311275" lvl="2" indent="-396875"/>
            <a:r>
              <a:rPr lang="en-US" sz="3200" smtClean="0">
                <a:solidFill>
                  <a:prstClr val="white"/>
                </a:solidFill>
              </a:rPr>
              <a:t>	What is the Ideal State?</a:t>
            </a:r>
          </a:p>
          <a:p>
            <a:pPr lvl="1">
              <a:defRPr/>
            </a:pPr>
            <a:r>
              <a:rPr lang="en-US" sz="3200" smtClean="0">
                <a:solidFill>
                  <a:prstClr val="white"/>
                </a:solidFill>
              </a:rPr>
              <a:t>What’s  the Action Plan</a:t>
            </a:r>
            <a:br>
              <a:rPr lang="en-US" sz="3200" smtClean="0">
                <a:solidFill>
                  <a:prstClr val="white"/>
                </a:solidFill>
              </a:rPr>
            </a:br>
            <a:endParaRPr lang="en-US" sz="3200" smtClean="0">
              <a:solidFill>
                <a:prstClr val="white"/>
              </a:solidFill>
            </a:endParaRPr>
          </a:p>
          <a:p>
            <a:pPr lvl="1">
              <a:defRPr/>
            </a:pPr>
            <a:r>
              <a:rPr lang="en-US" sz="3200" smtClean="0">
                <a:solidFill>
                  <a:prstClr val="white"/>
                </a:solidFill>
              </a:rPr>
              <a:t>What are the Resources?</a:t>
            </a:r>
            <a:endParaRPr lang="en-US" sz="3200" smtClean="0">
              <a:solidFill>
                <a:schemeClr val="accent4"/>
              </a:solidFill>
              <a:latin typeface="+mj-lt"/>
            </a:endParaRPr>
          </a:p>
          <a:p>
            <a:pPr>
              <a:buNone/>
            </a:pPr>
            <a:endParaRPr lang="en-US" sz="3600">
              <a:solidFill>
                <a:schemeClr val="accent4"/>
              </a:solidFill>
              <a:latin typeface="+mj-l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pPr algn="ctr"/>
            <a:r>
              <a:rPr lang="en-US" sz="2000" smtClean="0"/>
              <a:t>U.S. Department of Housing and Urban Development </a:t>
            </a:r>
            <a:br>
              <a:rPr lang="en-US" sz="2000" smtClean="0"/>
            </a:br>
            <a:r>
              <a:rPr lang="en-US" sz="2000" smtClean="0"/>
              <a:t>in Conjunction with</a:t>
            </a:r>
            <a:br>
              <a:rPr lang="en-US" sz="2000" smtClean="0"/>
            </a:br>
            <a:r>
              <a:rPr lang="en-US" sz="2000" smtClean="0"/>
              <a:t>The National Forum on Youth Violence Prevention</a:t>
            </a:r>
            <a:endParaRPr lang="en-US" sz="2000"/>
          </a:p>
        </p:txBody>
      </p:sp>
      <p:sp>
        <p:nvSpPr>
          <p:cNvPr id="10" name="Text Placeholder 9"/>
          <p:cNvSpPr>
            <a:spLocks noGrp="1"/>
          </p:cNvSpPr>
          <p:nvPr>
            <p:ph type="body" sz="quarter" idx="10"/>
          </p:nvPr>
        </p:nvSpPr>
        <p:spPr>
          <a:xfrm>
            <a:off x="457200" y="1295400"/>
            <a:ext cx="8382000" cy="5632311"/>
          </a:xfrm>
        </p:spPr>
        <p:txBody>
          <a:bodyPr/>
          <a:lstStyle/>
          <a:p>
            <a:pPr algn="ctr">
              <a:buNone/>
              <a:defRPr/>
            </a:pPr>
            <a:r>
              <a:rPr lang="en-US" sz="4400" b="1" smtClean="0"/>
              <a:t>KNOW YOUR FUNDER’S STORY</a:t>
            </a:r>
          </a:p>
          <a:p>
            <a:pPr lvl="1"/>
            <a:r>
              <a:rPr lang="en-US" smtClean="0">
                <a:solidFill>
                  <a:prstClr val="white"/>
                </a:solidFill>
              </a:rPr>
              <a:t>Who are the Funders and what do they want in return for their money?</a:t>
            </a:r>
          </a:p>
          <a:p>
            <a:pPr lvl="1"/>
            <a:endParaRPr lang="en-US" smtClean="0">
              <a:solidFill>
                <a:prstClr val="white"/>
              </a:solidFill>
            </a:endParaRPr>
          </a:p>
          <a:p>
            <a:pPr lvl="1"/>
            <a:r>
              <a:rPr lang="en-US" smtClean="0">
                <a:solidFill>
                  <a:prstClr val="white"/>
                </a:solidFill>
              </a:rPr>
              <a:t>What grants will allow us to fund our outputs and reach our outcomes while we meet the grant outputs and outcomes?  They must align!</a:t>
            </a:r>
          </a:p>
          <a:p>
            <a:pPr lvl="1">
              <a:buNone/>
            </a:pPr>
            <a:endParaRPr lang="en-US" b="1" i="1" smtClean="0">
              <a:solidFill>
                <a:srgbClr val="FFCC00"/>
              </a:solidFill>
            </a:endParaRPr>
          </a:p>
          <a:p>
            <a:pPr algn="ctr">
              <a:buNone/>
              <a:defRPr/>
            </a:pPr>
            <a:r>
              <a:rPr lang="en-US" sz="2800" b="1" i="1" smtClean="0">
                <a:solidFill>
                  <a:srgbClr val="FFCC00"/>
                </a:solidFill>
              </a:rPr>
              <a:t>You’ve mastered your story</a:t>
            </a:r>
          </a:p>
          <a:p>
            <a:pPr algn="ctr">
              <a:buNone/>
              <a:defRPr/>
            </a:pPr>
            <a:r>
              <a:rPr lang="en-US" sz="2800" b="1" i="1" smtClean="0">
                <a:solidFill>
                  <a:srgbClr val="FFCC00"/>
                </a:solidFill>
              </a:rPr>
              <a:t>You’ve mastered the funders’ stories</a:t>
            </a:r>
          </a:p>
          <a:p>
            <a:pPr algn="ctr">
              <a:buNone/>
              <a:defRPr/>
            </a:pPr>
            <a:r>
              <a:rPr lang="en-US" sz="2800" b="1" i="1" smtClean="0">
                <a:solidFill>
                  <a:srgbClr val="FFCC00"/>
                </a:solidFill>
              </a:rPr>
              <a:t>And now……….</a:t>
            </a:r>
          </a:p>
          <a:p>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pPr algn="ctr"/>
            <a:r>
              <a:rPr lang="en-US" sz="2000" smtClean="0"/>
              <a:t>U.S. Department of Housing and Urban Development </a:t>
            </a:r>
            <a:br>
              <a:rPr lang="en-US" sz="2000" smtClean="0"/>
            </a:br>
            <a:r>
              <a:rPr lang="en-US" sz="2000" smtClean="0"/>
              <a:t>in Conjunction with</a:t>
            </a:r>
            <a:br>
              <a:rPr lang="en-US" sz="2000" smtClean="0"/>
            </a:br>
            <a:r>
              <a:rPr lang="en-US" sz="2000" smtClean="0"/>
              <a:t>The National Forum on Youth Violence Prevention</a:t>
            </a:r>
            <a:endParaRPr lang="en-US" sz="2000"/>
          </a:p>
        </p:txBody>
      </p:sp>
      <p:sp>
        <p:nvSpPr>
          <p:cNvPr id="13" name="Content Placeholder 12"/>
          <p:cNvSpPr>
            <a:spLocks noGrp="1"/>
          </p:cNvSpPr>
          <p:nvPr>
            <p:ph idx="1"/>
          </p:nvPr>
        </p:nvSpPr>
        <p:spPr>
          <a:xfrm>
            <a:off x="228600" y="1295400"/>
            <a:ext cx="8686800" cy="5562600"/>
          </a:xfrm>
        </p:spPr>
        <p:txBody>
          <a:bodyPr/>
          <a:lstStyle/>
          <a:p>
            <a:pPr algn="ctr">
              <a:buNone/>
            </a:pPr>
            <a:r>
              <a:rPr lang="en-US" sz="3600" b="1" smtClean="0">
                <a:solidFill>
                  <a:srgbClr val="FFFFFF"/>
                </a:solidFill>
              </a:rPr>
              <a:t>KNOW HOW TO PUT THE STORIES TOGETHER</a:t>
            </a:r>
          </a:p>
          <a:p>
            <a:pPr lvl="1"/>
            <a:endParaRPr lang="en-US" sz="3200" smtClean="0">
              <a:solidFill>
                <a:prstClr val="white"/>
              </a:solidFill>
            </a:endParaRPr>
          </a:p>
          <a:p>
            <a:pPr lvl="1"/>
            <a:r>
              <a:rPr lang="en-US" sz="3200" smtClean="0">
                <a:solidFill>
                  <a:prstClr val="white"/>
                </a:solidFill>
              </a:rPr>
              <a:t>Assets and Needs Assessments</a:t>
            </a:r>
          </a:p>
          <a:p>
            <a:pPr lvl="1"/>
            <a:r>
              <a:rPr lang="en-US" sz="3200" smtClean="0">
                <a:solidFill>
                  <a:prstClr val="white"/>
                </a:solidFill>
              </a:rPr>
              <a:t>Environmental Scans</a:t>
            </a:r>
          </a:p>
          <a:p>
            <a:pPr lvl="1"/>
            <a:endParaRPr lang="en-US" sz="1100" smtClean="0">
              <a:solidFill>
                <a:prstClr val="white"/>
              </a:solidFill>
            </a:endParaRPr>
          </a:p>
          <a:p>
            <a:pPr lvl="1"/>
            <a:r>
              <a:rPr lang="en-US" sz="3200" smtClean="0">
                <a:solidFill>
                  <a:prstClr val="white"/>
                </a:solidFill>
              </a:rPr>
              <a:t>The right mix of grants that reaches problem solution and meets funder expectations?</a:t>
            </a:r>
          </a:p>
          <a:p>
            <a:pPr algn="ctr">
              <a:lnSpc>
                <a:spcPct val="100000"/>
              </a:lnSpc>
              <a:spcBef>
                <a:spcPts val="0"/>
              </a:spcBef>
              <a:buNone/>
            </a:pPr>
            <a:endParaRPr lang="en-US" sz="2800" b="1" i="1" smtClean="0">
              <a:solidFill>
                <a:srgbClr val="FFCC00"/>
              </a:solidFill>
            </a:endParaRPr>
          </a:p>
          <a:p>
            <a:pPr algn="ctr">
              <a:lnSpc>
                <a:spcPct val="100000"/>
              </a:lnSpc>
              <a:spcBef>
                <a:spcPts val="0"/>
              </a:spcBef>
              <a:buNone/>
            </a:pPr>
            <a:r>
              <a:rPr lang="en-US" sz="2800" b="1" i="1" smtClean="0">
                <a:solidFill>
                  <a:srgbClr val="FFCC00"/>
                </a:solidFill>
              </a:rPr>
              <a:t>The End of The Story</a:t>
            </a:r>
          </a:p>
          <a:p>
            <a:pPr algn="ctr">
              <a:lnSpc>
                <a:spcPct val="100000"/>
              </a:lnSpc>
              <a:spcBef>
                <a:spcPts val="0"/>
              </a:spcBef>
              <a:buClr>
                <a:srgbClr val="FFCC00">
                  <a:lumMod val="75000"/>
                </a:srgbClr>
              </a:buClr>
              <a:buFont typeface="Arial" pitchFamily="34" charset="0"/>
              <a:buChar char="•"/>
            </a:pPr>
            <a:r>
              <a:rPr lang="en-US" sz="2800" b="1" i="1" smtClean="0">
                <a:solidFill>
                  <a:srgbClr val="FFCC00"/>
                </a:solidFill>
              </a:rPr>
              <a:t>Outcomes achieved and stakeholders satisfied</a:t>
            </a:r>
          </a:p>
          <a:p>
            <a:pPr algn="ctr">
              <a:lnSpc>
                <a:spcPct val="100000"/>
              </a:lnSpc>
              <a:spcBef>
                <a:spcPts val="0"/>
              </a:spcBef>
              <a:buClr>
                <a:srgbClr val="FFCC00">
                  <a:lumMod val="75000"/>
                </a:srgbClr>
              </a:buClr>
              <a:buFont typeface="Arial" pitchFamily="34" charset="0"/>
              <a:buChar char="•"/>
            </a:pPr>
            <a:r>
              <a:rPr lang="en-US" sz="2800" b="1" i="1" smtClean="0">
                <a:solidFill>
                  <a:srgbClr val="FFCC00"/>
                </a:solidFill>
              </a:rPr>
              <a:t>Self-sufficiency/grant independence</a:t>
            </a:r>
          </a:p>
          <a:p>
            <a:pPr lvl="1"/>
            <a:endParaRPr lang="en-US" sz="3200" smtClean="0">
              <a:solidFill>
                <a:prstClr val="white"/>
              </a:solidFill>
            </a:endParaRPr>
          </a:p>
          <a:p>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p:cNvSpPr>
            <a:spLocks noGrp="1"/>
          </p:cNvSpPr>
          <p:nvPr>
            <p:ph type="ctrTitle"/>
          </p:nvPr>
        </p:nvSpPr>
        <p:spPr>
          <a:xfrm>
            <a:off x="762000" y="228600"/>
            <a:ext cx="7681913" cy="838200"/>
          </a:xfrm>
        </p:spPr>
        <p:txBody>
          <a:bodyPr/>
          <a:lstStyle/>
          <a:p>
            <a:pPr algn="ctr"/>
            <a:r>
              <a:rPr lang="en-US" sz="2000" smtClean="0"/>
              <a:t>U.S. Department of Housing and Urban Development </a:t>
            </a:r>
            <a:br>
              <a:rPr lang="en-US" sz="2000" smtClean="0"/>
            </a:br>
            <a:r>
              <a:rPr lang="en-US" sz="2000" smtClean="0"/>
              <a:t>in Conjunction with</a:t>
            </a:r>
            <a:br>
              <a:rPr lang="en-US" sz="2000" smtClean="0"/>
            </a:br>
            <a:r>
              <a:rPr lang="en-US" sz="2000" smtClean="0"/>
              <a:t>The National Forum on Youth Violence Prevention</a:t>
            </a:r>
            <a:endParaRPr lang="en-US" sz="2000"/>
          </a:p>
        </p:txBody>
      </p:sp>
      <p:graphicFrame>
        <p:nvGraphicFramePr>
          <p:cNvPr id="24" name="Content Placeholder 6" descr="Table showing how to put the stories together"/>
          <p:cNvGraphicFramePr>
            <a:graphicFrameLocks/>
          </p:cNvGraphicFramePr>
          <p:nvPr/>
        </p:nvGraphicFramePr>
        <p:xfrm>
          <a:off x="381000" y="1412875"/>
          <a:ext cx="8382000" cy="4237527"/>
        </p:xfrm>
        <a:graphic>
          <a:graphicData uri="http://schemas.openxmlformats.org/drawingml/2006/table">
            <a:tbl>
              <a:tblPr firstRow="1" bandRow="1">
                <a:tableStyleId>{5940675A-B579-460E-94D1-54222C63F5DA}</a:tableStyleId>
              </a:tblPr>
              <a:tblGrid>
                <a:gridCol w="3200400"/>
                <a:gridCol w="5181600"/>
              </a:tblGrid>
              <a:tr h="961613">
                <a:tc>
                  <a:txBody>
                    <a:bodyPr/>
                    <a:lstStyle/>
                    <a:p>
                      <a:pPr algn="l"/>
                      <a:endParaRPr lang="en-US" sz="1600" b="1" smtClean="0">
                        <a:solidFill>
                          <a:schemeClr val="bg1"/>
                        </a:solidFill>
                      </a:endParaRPr>
                    </a:p>
                    <a:p>
                      <a:pPr algn="l"/>
                      <a:r>
                        <a:rPr lang="en-US" sz="1600" b="1" smtClean="0">
                          <a:solidFill>
                            <a:schemeClr val="bg1"/>
                          </a:solidFill>
                        </a:rPr>
                        <a:t>Grant</a:t>
                      </a:r>
                      <a:r>
                        <a:rPr lang="en-US" sz="1600" b="1" baseline="0" smtClean="0">
                          <a:solidFill>
                            <a:schemeClr val="bg1"/>
                          </a:solidFill>
                        </a:rPr>
                        <a:t> Writing Training</a:t>
                      </a:r>
                      <a:endParaRPr lang="en-US" sz="1600" b="1">
                        <a:solidFill>
                          <a:schemeClr val="bg1"/>
                        </a:solidFill>
                      </a:endParaRPr>
                    </a:p>
                  </a:txBody>
                  <a:tcP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c>
                  <a:txBody>
                    <a:bodyPr/>
                    <a:lstStyle/>
                    <a:p>
                      <a:pPr>
                        <a:buFont typeface="Arial" pitchFamily="34" charset="0"/>
                        <a:buChar char="•"/>
                      </a:pPr>
                      <a:r>
                        <a:rPr lang="en-US" sz="1300" b="1" smtClean="0">
                          <a:solidFill>
                            <a:prstClr val="black"/>
                          </a:solidFill>
                        </a:rPr>
                        <a:t>You have the Strategic Plan</a:t>
                      </a:r>
                    </a:p>
                    <a:p>
                      <a:pPr>
                        <a:buFont typeface="Arial" pitchFamily="34" charset="0"/>
                        <a:buChar char="•"/>
                      </a:pPr>
                      <a:r>
                        <a:rPr lang="en-US" sz="1300" b="1" smtClean="0">
                          <a:solidFill>
                            <a:prstClr val="black"/>
                          </a:solidFill>
                        </a:rPr>
                        <a:t>You know your organization’s mission and story and its role in the Strategic Plan</a:t>
                      </a:r>
                    </a:p>
                    <a:p>
                      <a:pPr>
                        <a:buFont typeface="Arial" pitchFamily="34" charset="0"/>
                        <a:buChar char="•"/>
                      </a:pPr>
                      <a:r>
                        <a:rPr lang="en-US" sz="1300" b="1" smtClean="0">
                          <a:solidFill>
                            <a:prstClr val="black"/>
                          </a:solidFill>
                        </a:rPr>
                        <a:t>You want assistance writing the most effective grant possible</a:t>
                      </a:r>
                    </a:p>
                    <a:p>
                      <a:pPr>
                        <a:buFont typeface="Arial" pitchFamily="34" charset="0"/>
                        <a:buChar char="•"/>
                      </a:pPr>
                      <a:r>
                        <a:rPr lang="en-US" sz="1300" b="1" smtClean="0">
                          <a:solidFill>
                            <a:prstClr val="black"/>
                          </a:solidFill>
                        </a:rPr>
                        <a:t>HUD delivers this training on Day 1</a:t>
                      </a:r>
                      <a:endParaRPr lang="da-DK" sz="1300" b="1" smtClean="0">
                        <a:solidFill>
                          <a:prstClr val="black"/>
                        </a:solidFill>
                      </a:endParaRPr>
                    </a:p>
                  </a:txBody>
                  <a:tcP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r>
              <a:tr h="1467485">
                <a:tc>
                  <a:txBody>
                    <a:bodyPr/>
                    <a:lstStyle/>
                    <a:p>
                      <a:pPr algn="l"/>
                      <a:endParaRPr lang="en-US" sz="1600" b="1" smtClean="0">
                        <a:solidFill>
                          <a:schemeClr val="bg1"/>
                        </a:solidFill>
                      </a:endParaRPr>
                    </a:p>
                    <a:p>
                      <a:pPr algn="l"/>
                      <a:r>
                        <a:rPr lang="en-US" sz="1600" b="1" smtClean="0">
                          <a:solidFill>
                            <a:schemeClr val="bg1"/>
                          </a:solidFill>
                        </a:rPr>
                        <a:t>Federal Symposium</a:t>
                      </a:r>
                      <a:endParaRPr lang="en-US" sz="1600" b="1">
                        <a:solidFill>
                          <a:schemeClr val="bg1"/>
                        </a:solidFill>
                      </a:endParaRPr>
                    </a:p>
                  </a:txBody>
                  <a:tcP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c>
                  <a:txBody>
                    <a:bodyPr/>
                    <a:lstStyle/>
                    <a:p>
                      <a:pPr>
                        <a:buFont typeface="Arial" pitchFamily="34" charset="0"/>
                        <a:buChar char="•"/>
                      </a:pPr>
                      <a:r>
                        <a:rPr lang="en-US" sz="1300" b="1" smtClean="0">
                          <a:solidFill>
                            <a:prstClr val="black"/>
                          </a:solidFill>
                        </a:rPr>
                        <a:t>There is no “silver bullet,” no “one-grant-fits-all”</a:t>
                      </a:r>
                    </a:p>
                    <a:p>
                      <a:pPr>
                        <a:buFont typeface="Arial" pitchFamily="34" charset="0"/>
                        <a:buChar char="•"/>
                      </a:pPr>
                      <a:r>
                        <a:rPr lang="en-US" sz="1300" b="1" smtClean="0">
                          <a:solidFill>
                            <a:prstClr val="black"/>
                          </a:solidFill>
                        </a:rPr>
                        <a:t>Multi-faceted problems require multi-faceted solution sets</a:t>
                      </a:r>
                    </a:p>
                    <a:p>
                      <a:pPr>
                        <a:buFont typeface="Arial" pitchFamily="34" charset="0"/>
                        <a:buChar char="•"/>
                      </a:pPr>
                      <a:r>
                        <a:rPr lang="en-US" sz="1300" b="1" smtClean="0">
                          <a:solidFill>
                            <a:prstClr val="black"/>
                          </a:solidFill>
                        </a:rPr>
                        <a:t>YOU are the silo-buster:  but we can help</a:t>
                      </a:r>
                    </a:p>
                    <a:p>
                      <a:pPr>
                        <a:buFont typeface="Arial" pitchFamily="34" charset="0"/>
                        <a:buChar char="•"/>
                      </a:pPr>
                      <a:r>
                        <a:rPr lang="en-US" sz="1300" b="1" smtClean="0">
                          <a:solidFill>
                            <a:prstClr val="black"/>
                          </a:solidFill>
                        </a:rPr>
                        <a:t>Site Cities tell us which Federal partners they want at the table</a:t>
                      </a:r>
                    </a:p>
                    <a:p>
                      <a:pPr>
                        <a:buFont typeface="Arial" pitchFamily="34" charset="0"/>
                        <a:buChar char="•"/>
                      </a:pPr>
                      <a:r>
                        <a:rPr lang="en-US" sz="1300" b="1" smtClean="0">
                          <a:solidFill>
                            <a:prstClr val="black"/>
                          </a:solidFill>
                        </a:rPr>
                        <a:t>Multi-media presentation:  Live, Video, POTS if necessary – one way or the other, we will get you the information you need</a:t>
                      </a:r>
                    </a:p>
                    <a:p>
                      <a:pPr>
                        <a:buFont typeface="Arial" pitchFamily="34" charset="0"/>
                        <a:buChar char="•"/>
                      </a:pPr>
                      <a:r>
                        <a:rPr lang="en-US" sz="1300" b="1" smtClean="0">
                          <a:solidFill>
                            <a:prstClr val="black"/>
                          </a:solidFill>
                        </a:rPr>
                        <a:t>This occurs on Day 2</a:t>
                      </a:r>
                      <a:endParaRPr lang="da-DK" sz="1300" b="1" smtClean="0">
                        <a:solidFill>
                          <a:prstClr val="black"/>
                        </a:solidFill>
                      </a:endParaRPr>
                    </a:p>
                  </a:txBody>
                  <a:tcP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r>
              <a:tr h="611936">
                <a:tc>
                  <a:txBody>
                    <a:bodyPr/>
                    <a:lstStyle/>
                    <a:p>
                      <a:pPr algn="l"/>
                      <a:endParaRPr lang="en-US" sz="1600" b="1" smtClean="0">
                        <a:solidFill>
                          <a:schemeClr val="bg1"/>
                        </a:solidFill>
                      </a:endParaRPr>
                    </a:p>
                    <a:p>
                      <a:pPr algn="l"/>
                      <a:r>
                        <a:rPr lang="en-US" sz="1600" b="1" smtClean="0">
                          <a:solidFill>
                            <a:schemeClr val="bg1"/>
                          </a:solidFill>
                        </a:rPr>
                        <a:t>Optional Third Segment</a:t>
                      </a:r>
                      <a:endParaRPr lang="en-US" sz="1600" b="1">
                        <a:solidFill>
                          <a:schemeClr val="bg1"/>
                        </a:solidFill>
                      </a:endParaRPr>
                    </a:p>
                  </a:txBody>
                  <a:tcP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c>
                  <a:txBody>
                    <a:bodyPr/>
                    <a:lstStyle/>
                    <a:p>
                      <a:pPr>
                        <a:buFont typeface="Arial" pitchFamily="34" charset="0"/>
                        <a:buChar char="•"/>
                      </a:pPr>
                      <a:r>
                        <a:rPr lang="en-US" sz="1300" b="1" smtClean="0">
                          <a:solidFill>
                            <a:prstClr val="black"/>
                          </a:solidFill>
                        </a:rPr>
                        <a:t>We will facilitate discussion of topics of special interest to you, insofar as we can</a:t>
                      </a:r>
                    </a:p>
                    <a:p>
                      <a:pPr>
                        <a:buFont typeface="Arial" pitchFamily="34" charset="0"/>
                        <a:buChar char="•"/>
                      </a:pPr>
                      <a:r>
                        <a:rPr lang="en-US" sz="1300" b="1" smtClean="0">
                          <a:solidFill>
                            <a:prstClr val="black"/>
                          </a:solidFill>
                        </a:rPr>
                        <a:t>This occurs on Day 2</a:t>
                      </a:r>
                      <a:endParaRPr lang="da-DK" sz="1300" b="1" smtClean="0">
                        <a:solidFill>
                          <a:prstClr val="black"/>
                        </a:solidFill>
                      </a:endParaRPr>
                    </a:p>
                  </a:txBody>
                  <a:tcP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r>
              <a:tr h="991407">
                <a:tc>
                  <a:txBody>
                    <a:bodyPr/>
                    <a:lstStyle/>
                    <a:p>
                      <a:pPr algn="l"/>
                      <a:endParaRPr lang="en-US" sz="1600" b="1" smtClean="0">
                        <a:solidFill>
                          <a:schemeClr val="bg1"/>
                        </a:solidFill>
                      </a:endParaRPr>
                    </a:p>
                    <a:p>
                      <a:pPr algn="l"/>
                      <a:r>
                        <a:rPr lang="en-US" sz="1600" b="1" smtClean="0">
                          <a:solidFill>
                            <a:schemeClr val="bg1"/>
                          </a:solidFill>
                        </a:rPr>
                        <a:t>Total Conference Times Investment</a:t>
                      </a:r>
                      <a:endParaRPr lang="en-US" sz="1600" b="1">
                        <a:solidFill>
                          <a:schemeClr val="bg1"/>
                        </a:solidFill>
                      </a:endParaRPr>
                    </a:p>
                  </a:txBody>
                  <a:tcP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c>
                  <a:txBody>
                    <a:bodyPr/>
                    <a:lstStyle/>
                    <a:p>
                      <a:pPr>
                        <a:buFont typeface="Arial" pitchFamily="34" charset="0"/>
                        <a:buChar char="•"/>
                      </a:pPr>
                      <a:r>
                        <a:rPr lang="en-US" sz="1300" b="1" smtClean="0">
                          <a:solidFill>
                            <a:prstClr val="black"/>
                          </a:solidFill>
                        </a:rPr>
                        <a:t>1 ½ to 2 days, depending on complexity </a:t>
                      </a:r>
                    </a:p>
                    <a:p>
                      <a:pPr>
                        <a:buFont typeface="Arial" pitchFamily="34" charset="0"/>
                        <a:buChar char="•"/>
                      </a:pPr>
                      <a:r>
                        <a:rPr lang="en-US" sz="1300" b="1" smtClean="0">
                          <a:solidFill>
                            <a:prstClr val="black"/>
                          </a:solidFill>
                        </a:rPr>
                        <a:t>Content-rich</a:t>
                      </a:r>
                    </a:p>
                    <a:p>
                      <a:pPr>
                        <a:buFont typeface="Arial" pitchFamily="34" charset="0"/>
                        <a:buChar char="•"/>
                      </a:pPr>
                      <a:r>
                        <a:rPr lang="en-US" sz="1300" b="1" smtClean="0">
                          <a:solidFill>
                            <a:prstClr val="black"/>
                          </a:solidFill>
                        </a:rPr>
                        <a:t>Fast-paced</a:t>
                      </a:r>
                    </a:p>
                    <a:p>
                      <a:pPr>
                        <a:buFont typeface="Arial" pitchFamily="34" charset="0"/>
                        <a:buChar char="•"/>
                      </a:pPr>
                      <a:r>
                        <a:rPr lang="en-US" sz="1300" b="1" smtClean="0">
                          <a:solidFill>
                            <a:prstClr val="black"/>
                          </a:solidFill>
                        </a:rPr>
                        <a:t>Interactive</a:t>
                      </a:r>
                      <a:endParaRPr lang="da-DK" sz="1300" b="1" smtClean="0">
                        <a:solidFill>
                          <a:prstClr val="black"/>
                        </a:solidFill>
                      </a:endParaRPr>
                    </a:p>
                  </a:txBody>
                  <a:tcP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r>
            </a:tbl>
          </a:graphicData>
        </a:graphic>
      </p:graphicFrame>
      <p:sp>
        <p:nvSpPr>
          <p:cNvPr id="81" name="Title 1"/>
          <p:cNvSpPr txBox="1">
            <a:spLocks/>
          </p:cNvSpPr>
          <p:nvPr/>
        </p:nvSpPr>
        <p:spPr>
          <a:xfrm>
            <a:off x="762000" y="6172200"/>
            <a:ext cx="7681913" cy="838200"/>
          </a:xfrm>
          <a:prstGeom prst="rect">
            <a:avLst/>
          </a:prstGeom>
        </p:spPr>
        <p:txBody>
          <a:bodyPr vert="horz" wrap="square" lIns="0" tIns="0" rIns="0" bIns="0" rtlCol="0" anchor="ctr" anchorCtr="0">
            <a:noAutofit/>
          </a:bodyPr>
          <a:lstStyle/>
          <a:p>
            <a:pPr algn="ctr" defTabSz="914363">
              <a:lnSpc>
                <a:spcPct val="90000"/>
              </a:lnSpc>
              <a:spcBef>
                <a:spcPct val="0"/>
              </a:spcBef>
              <a:defRPr/>
            </a:pPr>
            <a:r>
              <a:rPr lang="en-US" sz="14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HUD  Center for Faith-Based and Neighborhood  Partnerships</a:t>
            </a:r>
          </a:p>
          <a:p>
            <a:pPr algn="ctr" defTabSz="914363">
              <a:lnSpc>
                <a:spcPct val="90000"/>
              </a:lnSpc>
              <a:spcBef>
                <a:spcPct val="0"/>
              </a:spcBef>
              <a:defRPr/>
            </a:pPr>
            <a:r>
              <a:rPr lang="en-US" sz="14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Call:     202-708-2404</a:t>
            </a:r>
          </a:p>
          <a:p>
            <a:pPr algn="ctr" defTabSz="914363">
              <a:lnSpc>
                <a:spcPct val="90000"/>
              </a:lnSpc>
              <a:spcBef>
                <a:spcPct val="0"/>
              </a:spcBef>
              <a:defRPr/>
            </a:pPr>
            <a:r>
              <a:rPr lang="en-US" sz="14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Email:   Partnerships@hud.gov</a:t>
            </a:r>
          </a:p>
          <a:p>
            <a:pPr algn="ctr" defTabSz="914363">
              <a:lnSpc>
                <a:spcPct val="90000"/>
              </a:lnSpc>
              <a:spcBef>
                <a:spcPct val="0"/>
              </a:spcBef>
              <a:defRPr/>
            </a:pPr>
            <a:endParaRPr lang="en-US" sz="14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1600200"/>
            <a:ext cx="8229600" cy="1143000"/>
          </a:xfrm>
        </p:spPr>
        <p:txBody>
          <a:bodyPr>
            <a:normAutofit/>
          </a:bodyPr>
          <a:lstStyle/>
          <a:p>
            <a:r>
              <a:rPr lang="en-US" u="sng" smtClean="0">
                <a:solidFill>
                  <a:prstClr val="black"/>
                </a:solidFill>
              </a:rPr>
              <a:t>The Federal Funding Cycle</a:t>
            </a:r>
            <a:endParaRPr lang="en-US"/>
          </a:p>
        </p:txBody>
      </p:sp>
      <p:sp>
        <p:nvSpPr>
          <p:cNvPr id="12" name="Subtitle 2"/>
          <p:cNvSpPr>
            <a:spLocks noGrp="1"/>
          </p:cNvSpPr>
          <p:nvPr>
            <p:ph idx="1"/>
          </p:nvPr>
        </p:nvSpPr>
        <p:spPr>
          <a:xfrm>
            <a:off x="381000" y="2590801"/>
            <a:ext cx="8229600" cy="3962400"/>
          </a:xfrm>
        </p:spPr>
        <p:txBody>
          <a:bodyPr>
            <a:normAutofit/>
          </a:bodyPr>
          <a:lstStyle/>
          <a:p>
            <a:pPr algn="l">
              <a:buFont typeface="Arial" pitchFamily="34" charset="0"/>
              <a:buChar char="•"/>
            </a:pPr>
            <a:r>
              <a:rPr lang="en-US" smtClean="0"/>
              <a:t>Planning (e.g. spring call, President’s budget, etc. . )</a:t>
            </a:r>
          </a:p>
          <a:p>
            <a:pPr algn="l">
              <a:buFont typeface="Arial" pitchFamily="34" charset="0"/>
              <a:buChar char="•"/>
            </a:pPr>
            <a:r>
              <a:rPr lang="en-US" smtClean="0"/>
              <a:t>Appropriations (e.g. drafting </a:t>
            </a:r>
            <a:r>
              <a:rPr lang="en-US"/>
              <a:t>s</a:t>
            </a:r>
            <a:r>
              <a:rPr lang="en-US" smtClean="0"/>
              <a:t>olicitations)</a:t>
            </a:r>
          </a:p>
          <a:p>
            <a:pPr algn="l">
              <a:buFont typeface="Arial" pitchFamily="34" charset="0"/>
              <a:buChar char="•"/>
            </a:pPr>
            <a:r>
              <a:rPr lang="en-US" smtClean="0"/>
              <a:t>Application Review (e.g. peer review process and office/agency discretion)</a:t>
            </a:r>
          </a:p>
          <a:p>
            <a:pPr algn="l">
              <a:buFont typeface="Arial" pitchFamily="34" charset="0"/>
              <a:buChar char="•"/>
            </a:pPr>
            <a:r>
              <a:rPr lang="en-US" smtClean="0"/>
              <a:t>Award and Beyond</a:t>
            </a:r>
          </a:p>
          <a:p>
            <a:pPr lvl="1" algn="l">
              <a:buFont typeface="Arial" pitchFamily="34" charset="0"/>
              <a:buChar char="•"/>
            </a:pPr>
            <a:r>
              <a:rPr lang="en-US" smtClean="0"/>
              <a:t>FOIA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00200"/>
            <a:ext cx="8229600" cy="1143000"/>
          </a:xfrm>
        </p:spPr>
        <p:txBody>
          <a:bodyPr>
            <a:normAutofit/>
          </a:bodyPr>
          <a:lstStyle/>
          <a:p>
            <a:r>
              <a:rPr lang="en-US" u="sng" smtClean="0">
                <a:solidFill>
                  <a:prstClr val="black"/>
                </a:solidFill>
              </a:rPr>
              <a:t>What Are You Getting Into</a:t>
            </a:r>
            <a:endParaRPr lang="en-US"/>
          </a:p>
        </p:txBody>
      </p:sp>
      <p:sp>
        <p:nvSpPr>
          <p:cNvPr id="12" name="Subtitle 2"/>
          <p:cNvSpPr>
            <a:spLocks noGrp="1"/>
          </p:cNvSpPr>
          <p:nvPr>
            <p:ph idx="1"/>
          </p:nvPr>
        </p:nvSpPr>
        <p:spPr>
          <a:xfrm>
            <a:off x="457200" y="2667001"/>
            <a:ext cx="8229600" cy="3733800"/>
          </a:xfrm>
        </p:spPr>
        <p:txBody>
          <a:bodyPr>
            <a:normAutofit/>
          </a:bodyPr>
          <a:lstStyle/>
          <a:p>
            <a:pPr algn="l">
              <a:buFont typeface="Arial" pitchFamily="34" charset="0"/>
              <a:buChar char="•"/>
            </a:pPr>
            <a:r>
              <a:rPr lang="en-US" smtClean="0"/>
              <a:t>Different types of funding streams and programs</a:t>
            </a:r>
          </a:p>
          <a:p>
            <a:pPr lvl="1" algn="l">
              <a:buFont typeface="Arial" pitchFamily="34" charset="0"/>
              <a:buChar char="•"/>
            </a:pPr>
            <a:r>
              <a:rPr lang="en-US" smtClean="0"/>
              <a:t>Discretionary vs. formula or block</a:t>
            </a:r>
          </a:p>
          <a:p>
            <a:pPr lvl="1" algn="l">
              <a:buFont typeface="Arial" pitchFamily="34" charset="0"/>
              <a:buChar char="•"/>
            </a:pPr>
            <a:r>
              <a:rPr lang="en-US" smtClean="0"/>
              <a:t>Demonstration vs. replication</a:t>
            </a:r>
          </a:p>
          <a:p>
            <a:pPr lvl="1" algn="l">
              <a:buFont typeface="Arial" pitchFamily="34" charset="0"/>
              <a:buChar char="•"/>
            </a:pPr>
            <a:r>
              <a:rPr lang="en-US" smtClean="0"/>
              <a:t>Non-competitive awards – </a:t>
            </a:r>
            <a:r>
              <a:rPr lang="en-US" i="1" smtClean="0"/>
              <a:t>Forum Capacity Building Grants</a:t>
            </a:r>
          </a:p>
          <a:p>
            <a:pPr lvl="2" algn="l">
              <a:buFont typeface="Arial" pitchFamily="34" charset="0"/>
              <a:buChar char="•"/>
            </a:pPr>
            <a:r>
              <a:rPr lang="en-US" smtClean="0"/>
              <a:t>Leveraging Resources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UD Office of Policy Development and Research (IPI) on the right. Partnerships of Foundations, Non-Governmental Institutions, and Governmental Institutions on the left. Both pushing into the middle to engage and collaborate on projects (through ideas and dollars) to increase output and impact and create change and scale for shared goals and missions." title="IPI Design process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04"/>
            <a:ext cx="9144000" cy="688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19400" y="152400"/>
            <a:ext cx="3505200" cy="685800"/>
          </a:xfrm>
        </p:spPr>
        <p:txBody>
          <a:bodyPr/>
          <a:lstStyle/>
          <a:p>
            <a:pPr lvl="0" fontAlgn="auto">
              <a:lnSpc>
                <a:spcPct val="90000"/>
              </a:lnSpc>
              <a:spcBef>
                <a:spcPct val="20000"/>
              </a:spcBef>
              <a:spcAft>
                <a:spcPts val="0"/>
              </a:spcAft>
            </a:pPr>
            <a:r>
              <a:rPr lang="en-US" sz="3600" b="1" i="1" kern="1200">
                <a:solidFill>
                  <a:srgbClr val="FFFFFF"/>
                </a:solidFill>
                <a:latin typeface="Calibri" pitchFamily="34" charset="0"/>
                <a:cs typeface="+mn-cs"/>
              </a:rPr>
              <a:t>IPI </a:t>
            </a:r>
            <a:r>
              <a:rPr lang="en-US" sz="3600" b="1" i="1" kern="1200" smtClean="0">
                <a:solidFill>
                  <a:srgbClr val="FFFFFF"/>
                </a:solidFill>
                <a:latin typeface="Calibri" pitchFamily="34" charset="0"/>
                <a:cs typeface="+mn-cs"/>
              </a:rPr>
              <a:t>DESIGN</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680564"/>
            <a:ext cx="8534400" cy="609600"/>
          </a:xfrm>
        </p:spPr>
        <p:txBody>
          <a:bodyPr/>
          <a:lstStyle/>
          <a:p>
            <a:pPr marL="342900" indent="-342900" algn="l">
              <a:lnSpc>
                <a:spcPct val="80000"/>
              </a:lnSpc>
              <a:spcBef>
                <a:spcPct val="20000"/>
              </a:spcBef>
              <a:buClr>
                <a:srgbClr val="336699"/>
              </a:buClr>
              <a:buFont typeface="Wingdings" pitchFamily="2" charset="2"/>
              <a:buChar char="§"/>
              <a:defRPr/>
            </a:pPr>
            <a:r>
              <a:rPr lang="en-US" sz="2200" b="1"/>
              <a:t> </a:t>
            </a:r>
            <a:r>
              <a:rPr lang="en-US" sz="2000" b="1" kern="1200">
                <a:latin typeface="+mn-lt"/>
                <a:ea typeface="+mn-ea"/>
                <a:cs typeface="+mn-cs"/>
              </a:rPr>
              <a:t>Michigan's Office of the Foundation Liaison</a:t>
            </a:r>
          </a:p>
        </p:txBody>
      </p:sp>
      <p:sp>
        <p:nvSpPr>
          <p:cNvPr id="19" name="Subtitle 2"/>
          <p:cNvSpPr txBox="1">
            <a:spLocks/>
          </p:cNvSpPr>
          <p:nvPr/>
        </p:nvSpPr>
        <p:spPr bwMode="auto">
          <a:xfrm>
            <a:off x="381000" y="1143000"/>
            <a:ext cx="7696200" cy="53229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har char="•"/>
              <a:defRPr sz="3200">
                <a:solidFill>
                  <a:schemeClr val="bg1"/>
                </a:solidFill>
                <a:latin typeface="+mn-lt"/>
                <a:ea typeface="+mn-ea"/>
                <a:cs typeface="ＭＳ Ｐゴシック"/>
              </a:defRPr>
            </a:lvl1pPr>
            <a:lvl2pPr marL="742950" indent="-285750" algn="l" rtl="0" eaLnBrk="1" fontAlgn="base" hangingPunct="1">
              <a:spcBef>
                <a:spcPct val="20000"/>
              </a:spcBef>
              <a:spcAft>
                <a:spcPct val="0"/>
              </a:spcAft>
              <a:buChar char="–"/>
              <a:defRPr sz="2800">
                <a:solidFill>
                  <a:schemeClr val="bg1"/>
                </a:solidFill>
                <a:latin typeface="+mn-lt"/>
                <a:ea typeface="+mn-ea"/>
                <a:cs typeface="ＭＳ Ｐゴシック"/>
              </a:defRPr>
            </a:lvl2pPr>
            <a:lvl3pPr marL="1143000" indent="-228600" algn="l" rtl="0" eaLnBrk="1" fontAlgn="base" hangingPunct="1">
              <a:spcBef>
                <a:spcPct val="20000"/>
              </a:spcBef>
              <a:spcAft>
                <a:spcPct val="0"/>
              </a:spcAft>
              <a:buChar char="•"/>
              <a:defRPr sz="2400">
                <a:solidFill>
                  <a:schemeClr val="bg1"/>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chemeClr val="bg1"/>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chemeClr val="bg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a:lstStyle>
          <a:p>
            <a:pPr lvl="1">
              <a:buClr>
                <a:srgbClr val="336699"/>
              </a:buClr>
              <a:buFont typeface="Wingdings" pitchFamily="2" charset="2"/>
              <a:buChar char="§"/>
              <a:defRPr/>
            </a:pPr>
            <a:r>
              <a:rPr lang="en-US" sz="2000" b="1" smtClean="0"/>
              <a:t>Council of Michigan Foundations</a:t>
            </a:r>
          </a:p>
          <a:p>
            <a:pPr lvl="1">
              <a:buClr>
                <a:srgbClr val="336699"/>
              </a:buClr>
              <a:defRPr/>
            </a:pPr>
            <a:endParaRPr lang="en-US" sz="2000" b="1" smtClean="0"/>
          </a:p>
          <a:p>
            <a:pPr>
              <a:buClr>
                <a:srgbClr val="336699"/>
              </a:buClr>
              <a:buFont typeface="Wingdings" pitchFamily="2" charset="2"/>
              <a:buChar char="§"/>
              <a:defRPr/>
            </a:pPr>
            <a:r>
              <a:rPr lang="en-US" sz="2400" b="1" smtClean="0"/>
              <a:t>Philanthropic Liaison to the City of Newark</a:t>
            </a:r>
          </a:p>
          <a:p>
            <a:pPr lvl="1">
              <a:buClr>
                <a:srgbClr val="336699"/>
              </a:buClr>
              <a:buFont typeface="Wingdings" pitchFamily="2" charset="2"/>
              <a:buChar char="§"/>
              <a:defRPr/>
            </a:pPr>
            <a:r>
              <a:rPr lang="en-US" sz="2000" b="1" smtClean="0"/>
              <a:t>Council of New Jersey </a:t>
            </a:r>
            <a:r>
              <a:rPr lang="en-US" sz="2000" b="1" err="1" smtClean="0"/>
              <a:t>Grantmakers</a:t>
            </a:r>
            <a:endParaRPr lang="en-US" sz="2000" b="1" smtClean="0"/>
          </a:p>
          <a:p>
            <a:pPr lvl="1">
              <a:buClr>
                <a:srgbClr val="336699"/>
              </a:buClr>
              <a:defRPr/>
            </a:pPr>
            <a:endParaRPr lang="en-US" sz="2000" b="1" smtClean="0"/>
          </a:p>
          <a:p>
            <a:pPr>
              <a:buClr>
                <a:srgbClr val="336699"/>
              </a:buClr>
              <a:buFont typeface="Wingdings" pitchFamily="2" charset="2"/>
              <a:buChar char="§"/>
              <a:defRPr/>
            </a:pPr>
            <a:r>
              <a:rPr lang="en-US" sz="2400" b="1" smtClean="0">
                <a:cs typeface="+mn-cs"/>
              </a:rPr>
              <a:t>Similar offices in California, Colorado, and New Mexico…</a:t>
            </a:r>
          </a:p>
          <a:p>
            <a:pPr>
              <a:buClr>
                <a:srgbClr val="336699"/>
              </a:buClr>
              <a:defRPr/>
            </a:pPr>
            <a:endParaRPr lang="en-US" sz="2400" b="1" smtClean="0">
              <a:cs typeface="+mn-cs"/>
            </a:endParaRPr>
          </a:p>
          <a:p>
            <a:pPr>
              <a:buClr>
                <a:srgbClr val="336699"/>
              </a:buClr>
              <a:buFont typeface="Wingdings" pitchFamily="2" charset="2"/>
              <a:buChar char="§"/>
              <a:defRPr/>
            </a:pPr>
            <a:r>
              <a:rPr lang="en-US" sz="2400" b="1" smtClean="0">
                <a:cs typeface="+mn-cs"/>
              </a:rPr>
              <a:t>Regional Associations of                                                            </a:t>
            </a:r>
          </a:p>
          <a:p>
            <a:pPr>
              <a:buClr>
                <a:srgbClr val="336699"/>
              </a:buClr>
              <a:defRPr/>
            </a:pPr>
            <a:r>
              <a:rPr lang="en-US" sz="2400" b="1" err="1" smtClean="0">
                <a:cs typeface="+mn-cs"/>
              </a:rPr>
              <a:t>Grantmakers</a:t>
            </a:r>
            <a:r>
              <a:rPr lang="en-US" sz="2400" b="1" smtClean="0">
                <a:cs typeface="+mn-cs"/>
              </a:rPr>
              <a:t> in all 50 states</a:t>
            </a:r>
          </a:p>
          <a:p>
            <a:pPr>
              <a:buClr>
                <a:srgbClr val="336699"/>
              </a:buClr>
              <a:buFont typeface="Wingdings" pitchFamily="2" charset="2"/>
              <a:buChar char="§"/>
              <a:defRPr/>
            </a:pPr>
            <a:endParaRPr lang="en-US" sz="2400" b="1" smtClean="0">
              <a:cs typeface="+mn-cs"/>
            </a:endParaRPr>
          </a:p>
          <a:p>
            <a:pPr>
              <a:buClr>
                <a:srgbClr val="336699"/>
              </a:buClr>
              <a:buFont typeface="Wingdings" pitchFamily="2" charset="2"/>
              <a:buChar char="§"/>
              <a:defRPr/>
            </a:pPr>
            <a:endParaRPr lang="en-US" sz="2400" b="1" smtClean="0">
              <a:cs typeface="+mn-cs"/>
            </a:endParaRPr>
          </a:p>
          <a:p>
            <a:pPr>
              <a:buClr>
                <a:srgbClr val="336699"/>
              </a:buClr>
              <a:buFont typeface="Wingdings" pitchFamily="2" charset="2"/>
              <a:buChar char="§"/>
              <a:defRPr/>
            </a:pPr>
            <a:r>
              <a:rPr lang="en-US" sz="2400" b="1" smtClean="0">
                <a:cs typeface="+mn-cs"/>
              </a:rPr>
              <a:t>National Funder Associations:</a:t>
            </a:r>
          </a:p>
          <a:p>
            <a:pPr lvl="1">
              <a:buClr>
                <a:srgbClr val="336699"/>
              </a:buClr>
              <a:buFont typeface="Wingdings" pitchFamily="2" charset="2"/>
              <a:buChar char="§"/>
              <a:defRPr/>
            </a:pPr>
            <a:r>
              <a:rPr lang="en-US" sz="2100" b="1" smtClean="0">
                <a:cs typeface="+mn-cs"/>
              </a:rPr>
              <a:t>Council on Foundations (including 250+ Community Foundations)</a:t>
            </a:r>
          </a:p>
          <a:p>
            <a:pPr lvl="1">
              <a:buClr>
                <a:srgbClr val="336699"/>
              </a:buClr>
              <a:buFont typeface="Wingdings" pitchFamily="2" charset="2"/>
              <a:buChar char="§"/>
              <a:defRPr/>
            </a:pPr>
            <a:r>
              <a:rPr lang="en-US" sz="2100" b="1" smtClean="0">
                <a:cs typeface="+mn-cs"/>
              </a:rPr>
              <a:t>Neighborhood Funders Group</a:t>
            </a:r>
          </a:p>
          <a:p>
            <a:pPr lvl="1">
              <a:buClr>
                <a:srgbClr val="336699"/>
              </a:buClr>
              <a:buFont typeface="Wingdings" pitchFamily="2" charset="2"/>
              <a:buChar char="§"/>
              <a:defRPr/>
            </a:pPr>
            <a:r>
              <a:rPr lang="en-US" sz="2100" b="1" smtClean="0">
                <a:cs typeface="+mn-cs"/>
              </a:rPr>
              <a:t>The Funders Network for Smart Growth and Livable Communities</a:t>
            </a:r>
          </a:p>
          <a:p>
            <a:pPr lvl="1">
              <a:buClr>
                <a:srgbClr val="336699"/>
              </a:buClr>
              <a:buFont typeface="Wingdings" pitchFamily="2" charset="2"/>
              <a:buChar char="§"/>
              <a:defRPr/>
            </a:pPr>
            <a:endParaRPr lang="en-US" sz="1300" smtClean="0">
              <a:cs typeface="+mn-cs"/>
            </a:endParaRPr>
          </a:p>
        </p:txBody>
      </p:sp>
      <p:pic>
        <p:nvPicPr>
          <p:cNvPr id="20" name="Picture 3" descr="Picture of the logo of the Michigan Office of the Governor"/>
          <p:cNvPicPr>
            <a:picLocks noChangeAspect="1" noChangeArrowheads="1"/>
          </p:cNvPicPr>
          <p:nvPr/>
        </p:nvPicPr>
        <p:blipFill>
          <a:blip r:embed="rId3" cstate="print"/>
          <a:srcRect/>
          <a:stretch>
            <a:fillRect/>
          </a:stretch>
        </p:blipFill>
        <p:spPr bwMode="auto">
          <a:xfrm>
            <a:off x="6248400" y="152400"/>
            <a:ext cx="1066800" cy="1185996"/>
          </a:xfrm>
          <a:prstGeom prst="rect">
            <a:avLst/>
          </a:prstGeom>
          <a:noFill/>
          <a:ln w="9525">
            <a:noFill/>
            <a:miter lim="800000"/>
            <a:headEnd/>
            <a:tailEnd/>
          </a:ln>
        </p:spPr>
      </p:pic>
      <p:pic>
        <p:nvPicPr>
          <p:cNvPr id="21" name="Picture 4" descr="Michigan.gov office of the governor logo" title="Michigan.gov"/>
          <p:cNvPicPr>
            <a:picLocks noChangeAspect="1" noChangeArrowheads="1"/>
          </p:cNvPicPr>
          <p:nvPr/>
        </p:nvPicPr>
        <p:blipFill>
          <a:blip r:embed="rId4" cstate="print"/>
          <a:srcRect/>
          <a:stretch>
            <a:fillRect/>
          </a:stretch>
        </p:blipFill>
        <p:spPr bwMode="auto">
          <a:xfrm>
            <a:off x="7315200" y="152400"/>
            <a:ext cx="1600200" cy="406301"/>
          </a:xfrm>
          <a:prstGeom prst="rect">
            <a:avLst/>
          </a:prstGeom>
          <a:noFill/>
          <a:ln w="9525">
            <a:noFill/>
            <a:miter lim="800000"/>
            <a:headEnd/>
            <a:tailEnd/>
          </a:ln>
        </p:spPr>
      </p:pic>
      <p:pic>
        <p:nvPicPr>
          <p:cNvPr id="22" name="Picture 6" descr="Picture of the logo for the City of Newark, New Jersey"/>
          <p:cNvPicPr>
            <a:picLocks noChangeAspect="1" noChangeArrowheads="1"/>
          </p:cNvPicPr>
          <p:nvPr/>
        </p:nvPicPr>
        <p:blipFill>
          <a:blip r:embed="rId5" cstate="print"/>
          <a:srcRect/>
          <a:stretch>
            <a:fillRect/>
          </a:stretch>
        </p:blipFill>
        <p:spPr bwMode="auto">
          <a:xfrm>
            <a:off x="6248400" y="1447800"/>
            <a:ext cx="2667000" cy="880111"/>
          </a:xfrm>
          <a:prstGeom prst="rect">
            <a:avLst/>
          </a:prstGeom>
          <a:noFill/>
        </p:spPr>
      </p:pic>
      <p:pic>
        <p:nvPicPr>
          <p:cNvPr id="23" name="Picture 11" descr="Picture of the logo for the Northern California Grantmakers: Inspiration Community Leadership"/>
          <p:cNvPicPr>
            <a:picLocks noChangeAspect="1" noChangeArrowheads="1"/>
          </p:cNvPicPr>
          <p:nvPr/>
        </p:nvPicPr>
        <p:blipFill>
          <a:blip r:embed="rId6" cstate="print"/>
          <a:srcRect/>
          <a:stretch>
            <a:fillRect/>
          </a:stretch>
        </p:blipFill>
        <p:spPr bwMode="auto">
          <a:xfrm>
            <a:off x="4876800" y="3047999"/>
            <a:ext cx="2286001" cy="1066801"/>
          </a:xfrm>
          <a:prstGeom prst="rect">
            <a:avLst/>
          </a:prstGeom>
          <a:noFill/>
          <a:ln w="9525">
            <a:noFill/>
            <a:miter lim="800000"/>
            <a:headEnd/>
            <a:tailEnd/>
          </a:ln>
        </p:spPr>
      </p:pic>
      <p:pic>
        <p:nvPicPr>
          <p:cNvPr id="24" name="Picture 13" descr="Picture of the Council on Foundations logo"/>
          <p:cNvPicPr>
            <a:picLocks noChangeAspect="1" noChangeArrowheads="1"/>
          </p:cNvPicPr>
          <p:nvPr/>
        </p:nvPicPr>
        <p:blipFill>
          <a:blip r:embed="rId7" cstate="print"/>
          <a:srcRect/>
          <a:stretch>
            <a:fillRect/>
          </a:stretch>
        </p:blipFill>
        <p:spPr bwMode="auto">
          <a:xfrm>
            <a:off x="5276850" y="4276458"/>
            <a:ext cx="3105150" cy="67654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Youth Violence Grants1">
  <a:themeElements>
    <a:clrScheme name="5-00535_Cumbre Ejecutiva OEM Latinoamérica">
      <a:dk1>
        <a:sysClr val="windowText" lastClr="000000"/>
      </a:dk1>
      <a:lt1>
        <a:sysClr val="window" lastClr="FFFFFF"/>
      </a:lt1>
      <a:dk2>
        <a:srgbClr val="424456"/>
      </a:dk2>
      <a:lt2>
        <a:srgbClr val="DEDEDE"/>
      </a:lt2>
      <a:accent1>
        <a:srgbClr val="16B3D5"/>
      </a:accent1>
      <a:accent2>
        <a:srgbClr val="C4652D"/>
      </a:accent2>
      <a:accent3>
        <a:srgbClr val="13D989"/>
      </a:accent3>
      <a:accent4>
        <a:srgbClr val="FFCC00"/>
      </a:accent4>
      <a:accent5>
        <a:srgbClr val="2868F8"/>
      </a:accent5>
      <a:accent6>
        <a:srgbClr val="A04DA3"/>
      </a:accent6>
      <a:hlink>
        <a:srgbClr val="FFFF00"/>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PI PPT template darkBG">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Corbel"/>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1175</Words>
  <Application>Microsoft Office PowerPoint</Application>
  <PresentationFormat>On-screen Show (4:3)</PresentationFormat>
  <Paragraphs>162</Paragraphs>
  <Slides>14</Slides>
  <Notes>11</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Youth Violence Grants1</vt:lpstr>
      <vt:lpstr>1_Office Theme</vt:lpstr>
      <vt:lpstr>IPI PPT template darkBG</vt:lpstr>
      <vt:lpstr>Strategic Directions in Funding Innovation – An interactive session that will offer a dialogue on:</vt:lpstr>
      <vt:lpstr>U.S. Department of Housing and Urban Development  in Conjunction with The National Forum on Youth Violence Prevention</vt:lpstr>
      <vt:lpstr>U.S. Department of Housing and Urban Development  in Conjunction with The National Forum on Youth Violence Prevention</vt:lpstr>
      <vt:lpstr>U.S. Department of Housing and Urban Development  in Conjunction with The National Forum on Youth Violence Prevention</vt:lpstr>
      <vt:lpstr>U.S. Department of Housing and Urban Development  in Conjunction with The National Forum on Youth Violence Prevention</vt:lpstr>
      <vt:lpstr>The Federal Funding Cycle</vt:lpstr>
      <vt:lpstr>What Are You Getting Into</vt:lpstr>
      <vt:lpstr>IPI DESIGN</vt:lpstr>
      <vt:lpstr> Michigan's Office of the Foundation Liaison</vt:lpstr>
      <vt:lpstr>Choice Neighborhoods</vt:lpstr>
      <vt:lpstr>data.ed.gov</vt:lpstr>
      <vt:lpstr>partner.hud.gov</vt:lpstr>
      <vt:lpstr>Preventing Youth Violence website</vt:lpstr>
      <vt:lpstr>Updated Preventing Youth Violence website offering a search of open grant olicitations</vt:lpstr>
    </vt:vector>
  </TitlesOfParts>
  <Company>DOJ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Federal Funding Cycle</dc:title>
  <dc:creator>mangatadm</dc:creator>
  <cp:lastModifiedBy>Scott</cp:lastModifiedBy>
  <cp:revision>26</cp:revision>
  <dcterms:created xsi:type="dcterms:W3CDTF">2012-03-27T12:43:51Z</dcterms:created>
  <dcterms:modified xsi:type="dcterms:W3CDTF">2012-05-03T14:34:06Z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